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e Win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7248deef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7248deef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2d15c652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2d15c652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7248deef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7248deef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on =&gt; CC licensed images for revision - will add to or replace the rest when I find out what the permissions are. Will duplicate/flesh out slides then. Also there’s a current topic on OER listserv about how to cite images in slideshows.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2d15c65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2d15c65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on =&gt; CC licensed images for revision - will add to or replace the rest when I find out what the permissions are. Will duplicate/flesh out slides then. Also there’s a current topic on OER listserv about how to cite images in slideshows.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4990e86f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4990e86f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7248deef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7248deef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7248deef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7248deef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7248deef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7248deef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7248deef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7248dee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2d15c652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2d15c65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7248deef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7248deef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2d15c652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2d15c652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BurntMatches.jp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hyperlink" Target="https://creativecommons.org/publicdomain/zero/1.0/deed.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BurntMatches.jp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hyperlink" Target="https://creativecommons.org/publicdomain/zero/1.0/deed.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ethoscreate.com/" TargetMode="External"/><Relationship Id="rId4" Type="http://schemas.openxmlformats.org/officeDocument/2006/relationships/hyperlink" Target="https://ourshot2savelive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ethoscreate.com/" TargetMode="External"/><Relationship Id="rId4" Type="http://schemas.openxmlformats.org/officeDocument/2006/relationships/hyperlink" Target="https://ourshot2savelive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hawaii/51310562797"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jpg"/><Relationship Id="rId5" Type="http://schemas.openxmlformats.org/officeDocument/2006/relationships/hyperlink" Target="https://creativecommons.org/licenses/by-nc-sa/2.0/" TargetMode="External"/><Relationship Id="rId4" Type="http://schemas.openxmlformats.org/officeDocument/2006/relationships/hyperlink" Target="https://www.flickr.com/photos/hawai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hawaii/51310562797"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jpg"/><Relationship Id="rId5" Type="http://schemas.openxmlformats.org/officeDocument/2006/relationships/hyperlink" Target="https://creativecommons.org/licenses/by-nc-sa/2.0/" TargetMode="External"/><Relationship Id="rId4" Type="http://schemas.openxmlformats.org/officeDocument/2006/relationships/hyperlink" Target="https://www.flickr.com/photos/hawai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e/e9/20200403_Flatten_the_curve_animated_GIF.gi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gif"/><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RCraig0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e/e9/20200403_Flatten_the_curve_animated_GIF.gi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gif"/><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RCraig0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obile.twitter.com/mohw_taiwan/status/1353544259824041984"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www.businessinsider.com/taiwan-coronavirus-strategy-digital-campaign-dog-mascot-2020-6" TargetMode="External"/><Relationship Id="rId5" Type="http://schemas.openxmlformats.org/officeDocument/2006/relationships/image" Target="../media/image3.png"/><Relationship Id="rId4" Type="http://schemas.openxmlformats.org/officeDocument/2006/relationships/hyperlink" Target="https://mobile.twitter.com/MOHW_Taiwa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bile.twitter.com/mohw_taiwan/status/1353544259824041984"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mobile.twitter.com/MOHW_Taiw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Logos, Pathos, or Ethos?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of Rhetorical Appeals</a:t>
            </a:r>
            <a:endParaRPr/>
          </a:p>
        </p:txBody>
      </p:sp>
      <p:sp>
        <p:nvSpPr>
          <p:cNvPr id="56" name="Google Shape;56;p13"/>
          <p:cNvSpPr txBox="1"/>
          <p:nvPr/>
        </p:nvSpPr>
        <p:spPr>
          <a:xfrm>
            <a:off x="2593300" y="3626725"/>
            <a:ext cx="3709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Gabriel Winer, Berkeley City College. </a:t>
            </a:r>
            <a:r>
              <a:rPr lang="en-US" dirty="0"/>
              <a:t>Licensed under</a:t>
            </a:r>
            <a:r>
              <a:rPr lang="en" dirty="0"/>
              <a:t> CC-BY-</a:t>
            </a:r>
            <a:r>
              <a:rPr lang="en-US"/>
              <a:t>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p:nvPr/>
        </p:nvSpPr>
        <p:spPr>
          <a:xfrm>
            <a:off x="255950" y="4604700"/>
            <a:ext cx="6649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t>“</a:t>
            </a:r>
            <a:r>
              <a:rPr lang="en" sz="1100" u="sng">
                <a:solidFill>
                  <a:schemeClr val="hlink"/>
                </a:solidFill>
                <a:hlinkClick r:id="rId3"/>
              </a:rPr>
              <a:t>BurntMatches</a:t>
            </a:r>
            <a:r>
              <a:rPr lang="en" sz="1100">
                <a:solidFill>
                  <a:schemeClr val="dk2"/>
                </a:solidFill>
              </a:rPr>
              <a:t>” is licensed under </a:t>
            </a:r>
            <a:r>
              <a:rPr lang="en" sz="1100" u="sng">
                <a:solidFill>
                  <a:schemeClr val="hlink"/>
                </a:solidFill>
                <a:hlinkClick r:id="rId4"/>
              </a:rPr>
              <a:t>CC-0 </a:t>
            </a:r>
            <a:endParaRPr sz="1100">
              <a:solidFill>
                <a:schemeClr val="dk2"/>
              </a:solidFill>
            </a:endParaRPr>
          </a:p>
        </p:txBody>
      </p:sp>
      <p:pic>
        <p:nvPicPr>
          <p:cNvPr id="125" name="Google Shape;125;p22" descr="7 lined up burnt matches on the left, 6  lined up unburnt matches on the right, separated by one unburnt match that is lower than the others" title="Burnt Matches"/>
          <p:cNvPicPr preferRelativeResize="0"/>
          <p:nvPr/>
        </p:nvPicPr>
        <p:blipFill>
          <a:blip r:embed="rId5">
            <a:alphaModFix/>
          </a:blip>
          <a:stretch>
            <a:fillRect/>
          </a:stretch>
        </p:blipFill>
        <p:spPr>
          <a:xfrm>
            <a:off x="3619500" y="463650"/>
            <a:ext cx="4899075" cy="4288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p:nvPr/>
        </p:nvSpPr>
        <p:spPr>
          <a:xfrm>
            <a:off x="255950" y="4604700"/>
            <a:ext cx="6649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t>“</a:t>
            </a:r>
            <a:r>
              <a:rPr lang="en" sz="1100" u="sng">
                <a:solidFill>
                  <a:schemeClr val="hlink"/>
                </a:solidFill>
                <a:hlinkClick r:id="rId3"/>
              </a:rPr>
              <a:t>BurntMatches</a:t>
            </a:r>
            <a:r>
              <a:rPr lang="en" sz="1100">
                <a:solidFill>
                  <a:schemeClr val="dk2"/>
                </a:solidFill>
              </a:rPr>
              <a:t>” is licensed under </a:t>
            </a:r>
            <a:r>
              <a:rPr lang="en" sz="1100" u="sng">
                <a:solidFill>
                  <a:schemeClr val="hlink"/>
                </a:solidFill>
                <a:hlinkClick r:id="rId4"/>
              </a:rPr>
              <a:t>CC-0 </a:t>
            </a:r>
            <a:endParaRPr sz="1100">
              <a:solidFill>
                <a:schemeClr val="dk2"/>
              </a:solidFill>
            </a:endParaRPr>
          </a:p>
        </p:txBody>
      </p:sp>
      <p:pic>
        <p:nvPicPr>
          <p:cNvPr id="131" name="Google Shape;131;p23" descr="7 lined up burnt matches on the left, 6  lined up unburnt matches on the right, separated by one unburnt match that is lower than the others" title="Burnt Matches"/>
          <p:cNvPicPr preferRelativeResize="0"/>
          <p:nvPr/>
        </p:nvPicPr>
        <p:blipFill>
          <a:blip r:embed="rId5">
            <a:alphaModFix/>
          </a:blip>
          <a:stretch>
            <a:fillRect/>
          </a:stretch>
        </p:blipFill>
        <p:spPr>
          <a:xfrm>
            <a:off x="3619500" y="463650"/>
            <a:ext cx="4899075" cy="4288300"/>
          </a:xfrm>
          <a:prstGeom prst="rect">
            <a:avLst/>
          </a:prstGeom>
          <a:noFill/>
          <a:ln>
            <a:noFill/>
          </a:ln>
        </p:spPr>
      </p:pic>
      <p:sp>
        <p:nvSpPr>
          <p:cNvPr id="132" name="Google Shape;132;p23"/>
          <p:cNvSpPr txBox="1">
            <a:spLocks noGrp="1"/>
          </p:cNvSpPr>
          <p:nvPr>
            <p:ph type="body" idx="1"/>
          </p:nvPr>
        </p:nvSpPr>
        <p:spPr>
          <a:xfrm>
            <a:off x="311700" y="29162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0000FF"/>
                </a:solidFill>
              </a:rPr>
              <a:t>Logos </a:t>
            </a:r>
            <a:r>
              <a:rPr lang="en" sz="2800">
                <a:solidFill>
                  <a:srgbClr val="000000"/>
                </a:solidFill>
              </a:rPr>
              <a:t>and </a:t>
            </a:r>
            <a:r>
              <a:rPr lang="en" sz="2800">
                <a:solidFill>
                  <a:srgbClr val="FF0000"/>
                </a:solidFill>
              </a:rPr>
              <a:t>Pathos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descr="A doctor in scrubs with a surgical mask looks intensely into the camera. Text reads: Get the vaccine to save lives. The nation's top health care organizations agree - COVID-19 vaccines are safe and effective. #OURSHOT2SAVELIVES&quot;" title="Get the Vaccine to Save Lives"/>
          <p:cNvPicPr preferRelativeResize="0"/>
          <p:nvPr/>
        </p:nvPicPr>
        <p:blipFill>
          <a:blip r:embed="rId3">
            <a:alphaModFix/>
          </a:blip>
          <a:stretch>
            <a:fillRect/>
          </a:stretch>
        </p:blipFill>
        <p:spPr>
          <a:xfrm>
            <a:off x="922026" y="1017725"/>
            <a:ext cx="6995174" cy="3448976"/>
          </a:xfrm>
          <a:prstGeom prst="rect">
            <a:avLst/>
          </a:prstGeom>
          <a:noFill/>
          <a:ln>
            <a:noFill/>
          </a:ln>
        </p:spPr>
      </p:pic>
      <p:sp>
        <p:nvSpPr>
          <p:cNvPr id="138" name="Google Shape;138;p24"/>
          <p:cNvSpPr txBox="1"/>
          <p:nvPr/>
        </p:nvSpPr>
        <p:spPr>
          <a:xfrm>
            <a:off x="922025" y="4549550"/>
            <a:ext cx="696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Screen capture from </a:t>
            </a:r>
            <a:r>
              <a:rPr lang="en" sz="1000" u="sng">
                <a:solidFill>
                  <a:schemeClr val="hlink"/>
                </a:solidFill>
                <a:hlinkClick r:id="rId4"/>
              </a:rPr>
              <a:t>Our Shot 2 Save Lives.org</a:t>
            </a:r>
            <a:r>
              <a:rPr lang="en" sz="1000"/>
              <a:t> </a:t>
            </a:r>
            <a:r>
              <a:rPr lang="en" sz="1000">
                <a:solidFill>
                  <a:schemeClr val="dk1"/>
                </a:solidFill>
                <a:highlight>
                  <a:srgbClr val="FFFFFF"/>
                </a:highlight>
              </a:rPr>
              <a:t>© 2021 </a:t>
            </a:r>
            <a:r>
              <a:rPr lang="en" sz="1000"/>
              <a:t>by</a:t>
            </a:r>
            <a:r>
              <a:rPr lang="en" sz="1000">
                <a:solidFill>
                  <a:srgbClr val="0000FF"/>
                </a:solidFill>
                <a:highlight>
                  <a:srgbClr val="FFFFFF"/>
                </a:highlight>
              </a:rPr>
              <a:t> </a:t>
            </a:r>
            <a:r>
              <a:rPr lang="en" sz="1000" u="sng">
                <a:solidFill>
                  <a:schemeClr val="accent5"/>
                </a:solidFill>
                <a:highlight>
                  <a:srgbClr val="FFFFFF"/>
                </a:highlight>
                <a:hlinkClick r:id="rId5">
                  <a:extLst>
                    <a:ext uri="{A12FA001-AC4F-418D-AE19-62706E023703}">
                      <ahyp:hlinkClr xmlns:ahyp="http://schemas.microsoft.com/office/drawing/2018/hyperlinkcolor" val="tx"/>
                    </a:ext>
                  </a:extLst>
                </a:hlinkClick>
              </a:rPr>
              <a:t>Ethos Creative Group</a:t>
            </a:r>
            <a:r>
              <a:rPr lang="en" sz="1000" u="sng">
                <a:solidFill>
                  <a:schemeClr val="accent5"/>
                </a:solidFill>
                <a:highlight>
                  <a:srgbClr val="FFFFFF"/>
                </a:highlight>
              </a:rPr>
              <a:t> </a:t>
            </a:r>
            <a:r>
              <a:rPr lang="en" sz="1000">
                <a:solidFill>
                  <a:schemeClr val="dk1"/>
                </a:solidFill>
                <a:highlight>
                  <a:srgbClr val="FFFFFF"/>
                </a:highlight>
              </a:rPr>
              <a:t> All Rights Reserved </a:t>
            </a:r>
            <a:endParaRPr sz="100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57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rPr>
              <a:t>Ethos </a:t>
            </a:r>
            <a:r>
              <a:rPr lang="en"/>
              <a:t>and </a:t>
            </a:r>
            <a:r>
              <a:rPr lang="en">
                <a:solidFill>
                  <a:srgbClr val="FF0000"/>
                </a:solidFill>
              </a:rPr>
              <a:t>Pathos</a:t>
            </a:r>
            <a:endParaRPr>
              <a:solidFill>
                <a:srgbClr val="FF0000"/>
              </a:solidFill>
            </a:endParaRPr>
          </a:p>
        </p:txBody>
      </p:sp>
      <p:pic>
        <p:nvPicPr>
          <p:cNvPr id="144" name="Google Shape;144;p25" descr="A doctor in scrubs with a surgical mask looks intensely into the camera. Text reads: Get the vaccine to save lives. The nation's top health care organizations agree - COVID-19 vaccines are safe and effective. #OURSHOT2SAVELIVES&quot;" title="Get the Vaccine to Save Lives"/>
          <p:cNvPicPr preferRelativeResize="0"/>
          <p:nvPr/>
        </p:nvPicPr>
        <p:blipFill>
          <a:blip r:embed="rId3">
            <a:alphaModFix/>
          </a:blip>
          <a:stretch>
            <a:fillRect/>
          </a:stretch>
        </p:blipFill>
        <p:spPr>
          <a:xfrm>
            <a:off x="922026" y="1017725"/>
            <a:ext cx="6995174" cy="3448976"/>
          </a:xfrm>
          <a:prstGeom prst="rect">
            <a:avLst/>
          </a:prstGeom>
          <a:noFill/>
          <a:ln>
            <a:noFill/>
          </a:ln>
        </p:spPr>
      </p:pic>
      <p:sp>
        <p:nvSpPr>
          <p:cNvPr id="145" name="Google Shape;145;p25"/>
          <p:cNvSpPr txBox="1"/>
          <p:nvPr/>
        </p:nvSpPr>
        <p:spPr>
          <a:xfrm>
            <a:off x="922025" y="4549550"/>
            <a:ext cx="696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Screen capture from </a:t>
            </a:r>
            <a:r>
              <a:rPr lang="en" sz="1000" u="sng">
                <a:solidFill>
                  <a:schemeClr val="hlink"/>
                </a:solidFill>
                <a:hlinkClick r:id="rId4"/>
              </a:rPr>
              <a:t>Our Shot 2 Save Lives.org</a:t>
            </a:r>
            <a:r>
              <a:rPr lang="en" sz="1000"/>
              <a:t> </a:t>
            </a:r>
            <a:r>
              <a:rPr lang="en" sz="1000">
                <a:solidFill>
                  <a:schemeClr val="dk1"/>
                </a:solidFill>
                <a:highlight>
                  <a:srgbClr val="FFFFFF"/>
                </a:highlight>
              </a:rPr>
              <a:t>© 2021 </a:t>
            </a:r>
            <a:r>
              <a:rPr lang="en" sz="1000"/>
              <a:t>by</a:t>
            </a:r>
            <a:r>
              <a:rPr lang="en" sz="1000">
                <a:solidFill>
                  <a:srgbClr val="0000FF"/>
                </a:solidFill>
                <a:highlight>
                  <a:srgbClr val="FFFFFF"/>
                </a:highlight>
              </a:rPr>
              <a:t> </a:t>
            </a:r>
            <a:r>
              <a:rPr lang="en" sz="1000" u="sng">
                <a:solidFill>
                  <a:schemeClr val="accent5"/>
                </a:solidFill>
                <a:highlight>
                  <a:srgbClr val="FFFFFF"/>
                </a:highlight>
                <a:hlinkClick r:id="rId5">
                  <a:extLst>
                    <a:ext uri="{A12FA001-AC4F-418D-AE19-62706E023703}">
                      <ahyp:hlinkClr xmlns:ahyp="http://schemas.microsoft.com/office/drawing/2018/hyperlinkcolor" val="tx"/>
                    </a:ext>
                  </a:extLst>
                </a:hlinkClick>
              </a:rPr>
              <a:t>Ethos Creative Group</a:t>
            </a:r>
            <a:r>
              <a:rPr lang="en" sz="1000" u="sng">
                <a:solidFill>
                  <a:schemeClr val="accent5"/>
                </a:solidFill>
                <a:highlight>
                  <a:srgbClr val="FFFFFF"/>
                </a:highlight>
              </a:rPr>
              <a:t> </a:t>
            </a:r>
            <a:r>
              <a:rPr lang="en" sz="1000">
                <a:solidFill>
                  <a:schemeClr val="dk1"/>
                </a:solidFill>
                <a:highlight>
                  <a:srgbClr val="FFFFFF"/>
                </a:highlight>
              </a:rPr>
              <a:t> All Rights Reserved </a:t>
            </a:r>
            <a:endParaRPr sz="100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Wait, what are they called again?</a:t>
            </a:r>
            <a:endParaRPr/>
          </a:p>
        </p:txBody>
      </p:sp>
      <p:sp>
        <p:nvSpPr>
          <p:cNvPr id="62" name="Google Shape;62;p14"/>
          <p:cNvSpPr/>
          <p:nvPr/>
        </p:nvSpPr>
        <p:spPr>
          <a:xfrm>
            <a:off x="3534325" y="2232375"/>
            <a:ext cx="552000" cy="4431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532375" y="3743375"/>
            <a:ext cx="555900" cy="528600"/>
          </a:xfrm>
          <a:prstGeom prst="cube">
            <a:avLst>
              <a:gd name="adj" fmla="val 25000"/>
            </a:avLst>
          </a:prstGeom>
          <a:solidFill>
            <a:srgbClr val="0000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7025" y="2951900"/>
            <a:ext cx="606600" cy="437700"/>
          </a:xfrm>
          <a:prstGeom prst="wedgeEllipseCallout">
            <a:avLst>
              <a:gd name="adj1" fmla="val -73071"/>
              <a:gd name="adj2" fmla="val 357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p:nvPr/>
        </p:nvSpPr>
        <p:spPr>
          <a:xfrm>
            <a:off x="4934625" y="2170325"/>
            <a:ext cx="2160600" cy="572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2800">
                <a:solidFill>
                  <a:srgbClr val="FF0000"/>
                </a:solidFill>
              </a:rPr>
              <a:t>Pathos </a:t>
            </a:r>
            <a:endParaRPr/>
          </a:p>
        </p:txBody>
      </p:sp>
      <p:sp>
        <p:nvSpPr>
          <p:cNvPr id="66" name="Google Shape;66;p14"/>
          <p:cNvSpPr txBox="1"/>
          <p:nvPr/>
        </p:nvSpPr>
        <p:spPr>
          <a:xfrm>
            <a:off x="5383475" y="3645875"/>
            <a:ext cx="1784100" cy="7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0000FF"/>
                </a:solidFill>
              </a:rPr>
              <a:t>Logos</a:t>
            </a:r>
            <a:endParaRPr/>
          </a:p>
        </p:txBody>
      </p:sp>
      <p:sp>
        <p:nvSpPr>
          <p:cNvPr id="67" name="Google Shape;67;p14"/>
          <p:cNvSpPr txBox="1"/>
          <p:nvPr/>
        </p:nvSpPr>
        <p:spPr>
          <a:xfrm>
            <a:off x="5383475" y="2908100"/>
            <a:ext cx="138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38761D"/>
                </a:solidFill>
              </a:rPr>
              <a:t>Ethos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Which rhetorical appeal is each of these images using to convince people to follow public health rules to slow the spread of COVID-19? (Some may use more than one.)</a:t>
            </a:r>
            <a:endParaRPr sz="2500"/>
          </a:p>
          <a:p>
            <a:pPr marL="0" lvl="0" indent="0" algn="l" rtl="0">
              <a:spcBef>
                <a:spcPts val="0"/>
              </a:spcBef>
              <a:spcAft>
                <a:spcPts val="0"/>
              </a:spcAft>
              <a:buNone/>
            </a:pPr>
            <a:endParaRPr/>
          </a:p>
        </p:txBody>
      </p:sp>
      <p:sp>
        <p:nvSpPr>
          <p:cNvPr id="73" name="Google Shape;73;p15"/>
          <p:cNvSpPr/>
          <p:nvPr/>
        </p:nvSpPr>
        <p:spPr>
          <a:xfrm>
            <a:off x="3534325" y="2232375"/>
            <a:ext cx="552000" cy="4431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3532375" y="3743375"/>
            <a:ext cx="555900" cy="528600"/>
          </a:xfrm>
          <a:prstGeom prst="cube">
            <a:avLst>
              <a:gd name="adj" fmla="val 25000"/>
            </a:avLst>
          </a:prstGeom>
          <a:solidFill>
            <a:srgbClr val="0000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3507025" y="2951900"/>
            <a:ext cx="606600" cy="437700"/>
          </a:xfrm>
          <a:prstGeom prst="wedgeEllipseCallout">
            <a:avLst>
              <a:gd name="adj1" fmla="val -73071"/>
              <a:gd name="adj2" fmla="val 3576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4934625" y="2170325"/>
            <a:ext cx="2160600" cy="572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2800">
                <a:solidFill>
                  <a:srgbClr val="FF0000"/>
                </a:solidFill>
              </a:rPr>
              <a:t>Pathos </a:t>
            </a:r>
            <a:endParaRPr/>
          </a:p>
        </p:txBody>
      </p:sp>
      <p:sp>
        <p:nvSpPr>
          <p:cNvPr id="77" name="Google Shape;77;p15"/>
          <p:cNvSpPr txBox="1"/>
          <p:nvPr/>
        </p:nvSpPr>
        <p:spPr>
          <a:xfrm>
            <a:off x="5383475" y="3645875"/>
            <a:ext cx="1784100" cy="7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0000FF"/>
                </a:solidFill>
              </a:rPr>
              <a:t>Logos</a:t>
            </a:r>
            <a:endParaRPr/>
          </a:p>
        </p:txBody>
      </p:sp>
      <p:sp>
        <p:nvSpPr>
          <p:cNvPr id="78" name="Google Shape;78;p15"/>
          <p:cNvSpPr txBox="1"/>
          <p:nvPr/>
        </p:nvSpPr>
        <p:spPr>
          <a:xfrm>
            <a:off x="5383475" y="2908100"/>
            <a:ext cx="138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solidFill>
                  <a:srgbClr val="38761D"/>
                </a:solidFill>
              </a:rPr>
              <a:t>Ethos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p:nvPr/>
        </p:nvSpPr>
        <p:spPr>
          <a:xfrm>
            <a:off x="381275" y="4246775"/>
            <a:ext cx="57369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highlight>
                  <a:srgbClr val="FFFFFF"/>
                </a:highlight>
              </a:rPr>
              <a:t>“</a:t>
            </a:r>
            <a:r>
              <a:rPr lang="en" sz="1000" u="sng">
                <a:solidFill>
                  <a:schemeClr val="hlink"/>
                </a:solidFill>
                <a:highlight>
                  <a:srgbClr val="FFFFFF"/>
                </a:highlight>
                <a:hlinkClick r:id="rId3"/>
              </a:rPr>
              <a:t>PSA</a:t>
            </a:r>
            <a:r>
              <a:rPr lang="en" sz="1000">
                <a:solidFill>
                  <a:schemeClr val="dk2"/>
                </a:solidFill>
                <a:highlight>
                  <a:srgbClr val="FFFFFF"/>
                </a:highlight>
              </a:rPr>
              <a:t>” by </a:t>
            </a:r>
            <a:r>
              <a:rPr lang="en" sz="1000" u="sng">
                <a:solidFill>
                  <a:schemeClr val="hlink"/>
                </a:solidFill>
                <a:highlight>
                  <a:srgbClr val="FFFFFF"/>
                </a:highlight>
                <a:hlinkClick r:id="rId4"/>
              </a:rPr>
              <a:t>Ryan Kawailani Ozawa</a:t>
            </a:r>
            <a:r>
              <a:rPr lang="en" sz="1000">
                <a:highlight>
                  <a:srgbClr val="FFFFFF"/>
                </a:highlight>
              </a:rPr>
              <a:t> is licensed under </a:t>
            </a:r>
            <a:r>
              <a:rPr lang="en" sz="1000" u="sng">
                <a:solidFill>
                  <a:schemeClr val="hlink"/>
                </a:solidFill>
                <a:highlight>
                  <a:srgbClr val="FFFFFF"/>
                </a:highlight>
                <a:hlinkClick r:id="rId5"/>
              </a:rPr>
              <a:t>CC-BY-NC-SA 2.0</a:t>
            </a:r>
            <a:endParaRPr sz="1100">
              <a:solidFill>
                <a:schemeClr val="dk2"/>
              </a:solidFill>
            </a:endParaRPr>
          </a:p>
        </p:txBody>
      </p:sp>
      <p:pic>
        <p:nvPicPr>
          <p:cNvPr id="84" name="Google Shape;84;p16" descr="a family standing together leaning on each other and holding hands, Text reads, &quot;I think there are many things that everybody wants to do to make the world a better place - some things are easy and some things are hard. Enabling Exposure Notifications is the easiest way to give us the confidence to see the people we love and to do the things we want to do.&quot;" title="PSA"/>
          <p:cNvPicPr preferRelativeResize="0"/>
          <p:nvPr/>
        </p:nvPicPr>
        <p:blipFill>
          <a:blip r:embed="rId6">
            <a:alphaModFix/>
          </a:blip>
          <a:stretch>
            <a:fillRect/>
          </a:stretch>
        </p:blipFill>
        <p:spPr>
          <a:xfrm>
            <a:off x="1581475" y="380998"/>
            <a:ext cx="6780550" cy="379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381275" y="4246775"/>
            <a:ext cx="57369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highlight>
                  <a:srgbClr val="FFFFFF"/>
                </a:highlight>
              </a:rPr>
              <a:t>“</a:t>
            </a:r>
            <a:r>
              <a:rPr lang="en" sz="1000" u="sng">
                <a:solidFill>
                  <a:schemeClr val="hlink"/>
                </a:solidFill>
                <a:highlight>
                  <a:srgbClr val="FFFFFF"/>
                </a:highlight>
                <a:hlinkClick r:id="rId3"/>
              </a:rPr>
              <a:t>PSA</a:t>
            </a:r>
            <a:r>
              <a:rPr lang="en" sz="1000">
                <a:solidFill>
                  <a:schemeClr val="dk2"/>
                </a:solidFill>
                <a:highlight>
                  <a:srgbClr val="FFFFFF"/>
                </a:highlight>
              </a:rPr>
              <a:t>” by </a:t>
            </a:r>
            <a:r>
              <a:rPr lang="en" sz="1000" u="sng">
                <a:solidFill>
                  <a:schemeClr val="hlink"/>
                </a:solidFill>
                <a:highlight>
                  <a:srgbClr val="FFFFFF"/>
                </a:highlight>
                <a:hlinkClick r:id="rId4"/>
              </a:rPr>
              <a:t>Ryan Kawailani Ozawa</a:t>
            </a:r>
            <a:r>
              <a:rPr lang="en" sz="1000">
                <a:highlight>
                  <a:srgbClr val="FFFFFF"/>
                </a:highlight>
              </a:rPr>
              <a:t> is licensed under </a:t>
            </a:r>
            <a:r>
              <a:rPr lang="en" sz="1000" u="sng">
                <a:solidFill>
                  <a:schemeClr val="hlink"/>
                </a:solidFill>
                <a:highlight>
                  <a:srgbClr val="FFFFFF"/>
                </a:highlight>
                <a:hlinkClick r:id="rId5"/>
              </a:rPr>
              <a:t>CC-BY-NC-SA 2.0</a:t>
            </a:r>
            <a:endParaRPr sz="1100">
              <a:solidFill>
                <a:schemeClr val="dk2"/>
              </a:solidFill>
            </a:endParaRPr>
          </a:p>
        </p:txBody>
      </p:sp>
      <p:sp>
        <p:nvSpPr>
          <p:cNvPr id="90" name="Google Shape;90;p17"/>
          <p:cNvSpPr txBox="1">
            <a:spLocks noGrp="1"/>
          </p:cNvSpPr>
          <p:nvPr>
            <p:ph type="body" idx="1"/>
          </p:nvPr>
        </p:nvSpPr>
        <p:spPr>
          <a:xfrm>
            <a:off x="311700" y="29162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FF0000"/>
                </a:solidFill>
              </a:rPr>
              <a:t>Pathos </a:t>
            </a:r>
            <a:endParaRPr/>
          </a:p>
        </p:txBody>
      </p:sp>
      <p:pic>
        <p:nvPicPr>
          <p:cNvPr id="91" name="Google Shape;91;p17" descr="a family standing together leaning on each other and holding hands, Text reads, &quot;I think there are many things that everybody wants to do to make the world a better place - some things are easy and some things are hard. Enabling Exposure Notifications is the easiest way to give us the confidence to see the people we love and to do the things we want to do.&quot;" title="PSA"/>
          <p:cNvPicPr preferRelativeResize="0"/>
          <p:nvPr/>
        </p:nvPicPr>
        <p:blipFill>
          <a:blip r:embed="rId6">
            <a:alphaModFix/>
          </a:blip>
          <a:stretch>
            <a:fillRect/>
          </a:stretch>
        </p:blipFill>
        <p:spPr>
          <a:xfrm>
            <a:off x="1581475" y="380998"/>
            <a:ext cx="6780550" cy="379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311700" y="4569750"/>
            <a:ext cx="7702200" cy="265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u="sng">
                <a:solidFill>
                  <a:schemeClr val="hlink"/>
                </a:solidFill>
                <a:hlinkClick r:id="rId3"/>
              </a:rPr>
              <a:t>"Flatten the Curve animated GIF"</a:t>
            </a:r>
            <a:r>
              <a:rPr lang="en" sz="1200"/>
              <a:t> by </a:t>
            </a:r>
            <a:r>
              <a:rPr lang="en" sz="1200" u="sng">
                <a:solidFill>
                  <a:srgbClr val="0645AD"/>
                </a:solidFill>
                <a:highlight>
                  <a:srgbClr val="F8F9FA"/>
                </a:highlight>
                <a:hlinkClick r:id="rId4">
                  <a:extLst>
                    <a:ext uri="{A12FA001-AC4F-418D-AE19-62706E023703}">
                      <ahyp:hlinkClr xmlns:ahyp="http://schemas.microsoft.com/office/drawing/2018/hyperlinkcolor" val="tx"/>
                    </a:ext>
                  </a:extLst>
                </a:hlinkClick>
              </a:rPr>
              <a:t>RCraig09</a:t>
            </a:r>
            <a:r>
              <a:rPr lang="en" sz="1200"/>
              <a:t> via Wikimedia Commons is licensed under </a:t>
            </a:r>
            <a:r>
              <a:rPr lang="en" sz="1200" u="sng">
                <a:solidFill>
                  <a:schemeClr val="hlink"/>
                </a:solidFill>
                <a:hlinkClick r:id="rId5"/>
              </a:rPr>
              <a:t>CC-BY-SA 4.0</a:t>
            </a:r>
            <a:r>
              <a:rPr lang="en" sz="1200"/>
              <a:t>  </a:t>
            </a:r>
            <a:endParaRPr sz="1200"/>
          </a:p>
        </p:txBody>
      </p:sp>
      <p:pic>
        <p:nvPicPr>
          <p:cNvPr id="97" name="Google Shape;97;p18" descr="An animated line graph: X axis = Time, Y axis = Active cases, a line labeled &quot;increasing healthcare capacity&quot; rises gradually left to right. A curved line rises and falls to show the difference between with and without mitgation measures." title="Flatten the Curve"/>
          <p:cNvPicPr preferRelativeResize="0"/>
          <p:nvPr/>
        </p:nvPicPr>
        <p:blipFill>
          <a:blip r:embed="rId6">
            <a:alphaModFix/>
          </a:blip>
          <a:stretch>
            <a:fillRect/>
          </a:stretch>
        </p:blipFill>
        <p:spPr>
          <a:xfrm>
            <a:off x="1865927" y="435600"/>
            <a:ext cx="6975875" cy="392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11700" y="4569750"/>
            <a:ext cx="7702200" cy="265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u="sng">
                <a:solidFill>
                  <a:schemeClr val="hlink"/>
                </a:solidFill>
                <a:hlinkClick r:id="rId3"/>
              </a:rPr>
              <a:t>"Flatten the Curve animated GIF"</a:t>
            </a:r>
            <a:r>
              <a:rPr lang="en" sz="1200"/>
              <a:t> by </a:t>
            </a:r>
            <a:r>
              <a:rPr lang="en" sz="1200" u="sng">
                <a:solidFill>
                  <a:srgbClr val="0645AD"/>
                </a:solidFill>
                <a:highlight>
                  <a:srgbClr val="F8F9FA"/>
                </a:highlight>
                <a:hlinkClick r:id="rId4">
                  <a:extLst>
                    <a:ext uri="{A12FA001-AC4F-418D-AE19-62706E023703}">
                      <ahyp:hlinkClr xmlns:ahyp="http://schemas.microsoft.com/office/drawing/2018/hyperlinkcolor" val="tx"/>
                    </a:ext>
                  </a:extLst>
                </a:hlinkClick>
              </a:rPr>
              <a:t>RCraig09</a:t>
            </a:r>
            <a:r>
              <a:rPr lang="en" sz="1200"/>
              <a:t> via Wikimedia Commons is licensed under </a:t>
            </a:r>
            <a:r>
              <a:rPr lang="en" sz="1200" u="sng">
                <a:solidFill>
                  <a:schemeClr val="hlink"/>
                </a:solidFill>
                <a:hlinkClick r:id="rId5"/>
              </a:rPr>
              <a:t>CC-BY-SA 4.0</a:t>
            </a:r>
            <a:r>
              <a:rPr lang="en" sz="1200"/>
              <a:t>  </a:t>
            </a:r>
            <a:endParaRPr sz="1200"/>
          </a:p>
        </p:txBody>
      </p:sp>
      <p:sp>
        <p:nvSpPr>
          <p:cNvPr id="103" name="Google Shape;103;p19"/>
          <p:cNvSpPr txBox="1">
            <a:spLocks noGrp="1"/>
          </p:cNvSpPr>
          <p:nvPr>
            <p:ph type="body" idx="1"/>
          </p:nvPr>
        </p:nvSpPr>
        <p:spPr>
          <a:xfrm>
            <a:off x="512400" y="47562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0000FF"/>
                </a:solidFill>
              </a:rPr>
              <a:t>Logos</a:t>
            </a:r>
            <a:endParaRPr>
              <a:solidFill>
                <a:srgbClr val="0000FF"/>
              </a:solidFill>
            </a:endParaRPr>
          </a:p>
        </p:txBody>
      </p:sp>
      <p:pic>
        <p:nvPicPr>
          <p:cNvPr id="104" name="Google Shape;104;p19" descr="An animated line graph: X axis = Time, Y axis = Active cases, a line labeled &quot;increasing healthcare capacity&quot; rises gradually left to right. A curved line rises and falls to show the difference between with and without mitgation measures." title="Flatten the Curve"/>
          <p:cNvPicPr preferRelativeResize="0"/>
          <p:nvPr/>
        </p:nvPicPr>
        <p:blipFill>
          <a:blip r:embed="rId6">
            <a:alphaModFix/>
          </a:blip>
          <a:stretch>
            <a:fillRect/>
          </a:stretch>
        </p:blipFill>
        <p:spPr>
          <a:xfrm>
            <a:off x="1865927" y="435600"/>
            <a:ext cx="6975875" cy="3923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p:nvPr/>
        </p:nvSpPr>
        <p:spPr>
          <a:xfrm>
            <a:off x="548550" y="4501700"/>
            <a:ext cx="6789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u="sng">
                <a:solidFill>
                  <a:schemeClr val="hlink"/>
                </a:solidFill>
                <a:hlinkClick r:id="rId3"/>
              </a:rPr>
              <a:t>“Maintain Social Distancing”</a:t>
            </a:r>
            <a:r>
              <a:rPr lang="en" sz="1100">
                <a:solidFill>
                  <a:schemeClr val="dk2"/>
                </a:solidFill>
              </a:rPr>
              <a:t> by </a:t>
            </a:r>
            <a:r>
              <a:rPr lang="en" sz="1100" u="sng">
                <a:solidFill>
                  <a:schemeClr val="hlink"/>
                </a:solidFill>
                <a:hlinkClick r:id="rId4"/>
              </a:rPr>
              <a:t>Ministry of Health and Welfare of Taiwan</a:t>
            </a:r>
            <a:r>
              <a:rPr lang="en" sz="1100">
                <a:solidFill>
                  <a:schemeClr val="dk2"/>
                </a:solidFill>
              </a:rPr>
              <a:t> (Twitter post January 24, 2021)</a:t>
            </a:r>
            <a:endParaRPr sz="1100">
              <a:solidFill>
                <a:schemeClr val="dk2"/>
              </a:solidFill>
            </a:endParaRPr>
          </a:p>
        </p:txBody>
      </p:sp>
      <p:pic>
        <p:nvPicPr>
          <p:cNvPr id="110" name="Google Shape;110;p20" descr="diagram indicating 1.5 meters indoors (3 Zongchai away) and 1 meter outdoors (2 Zongchai away) with photos of a cute dog as the unit of measurement. Additional text: &quot;Wear masks at all times if social distancing can't be maintained.&quot;" title="Maintain Social Distancing"/>
          <p:cNvPicPr preferRelativeResize="0"/>
          <p:nvPr/>
        </p:nvPicPr>
        <p:blipFill>
          <a:blip r:embed="rId5">
            <a:alphaModFix/>
          </a:blip>
          <a:stretch>
            <a:fillRect/>
          </a:stretch>
        </p:blipFill>
        <p:spPr>
          <a:xfrm>
            <a:off x="1759300" y="518401"/>
            <a:ext cx="3983301" cy="3983301"/>
          </a:xfrm>
          <a:prstGeom prst="rect">
            <a:avLst/>
          </a:prstGeom>
          <a:noFill/>
          <a:ln>
            <a:noFill/>
          </a:ln>
        </p:spPr>
      </p:pic>
      <p:sp>
        <p:nvSpPr>
          <p:cNvPr id="111" name="Google Shape;111;p20"/>
          <p:cNvSpPr txBox="1"/>
          <p:nvPr/>
        </p:nvSpPr>
        <p:spPr>
          <a:xfrm>
            <a:off x="6031575" y="1261800"/>
            <a:ext cx="24201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ZongChai is the name of a shiba inu dog Taiwan used as a “spokesdog” to bring humor to their public information campaign during the Covid-19 pandemic.</a:t>
            </a:r>
            <a:endParaRPr sz="1300"/>
          </a:p>
          <a:p>
            <a:pPr marL="0" lvl="0" indent="0" algn="l" rtl="0">
              <a:spcBef>
                <a:spcPts val="0"/>
              </a:spcBef>
              <a:spcAft>
                <a:spcPts val="0"/>
              </a:spcAft>
              <a:buNone/>
            </a:pPr>
            <a:endParaRPr sz="9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900">
                <a:solidFill>
                  <a:schemeClr val="dk1"/>
                </a:solidFill>
                <a:highlight>
                  <a:srgbClr val="FFFFFF"/>
                </a:highlight>
                <a:latin typeface="Times New Roman"/>
                <a:ea typeface="Times New Roman"/>
                <a:cs typeface="Times New Roman"/>
                <a:sym typeface="Times New Roman"/>
              </a:rPr>
              <a:t>Bendix, Aria. "A coronavirus 'spokesdog' in Taiwan delivers crucial information to the public — part of a 'humor over rumor' strategy that helped stop the country's outbreak." </a:t>
            </a:r>
            <a:r>
              <a:rPr lang="en" sz="900" i="1">
                <a:solidFill>
                  <a:schemeClr val="dk1"/>
                </a:solidFill>
                <a:highlight>
                  <a:srgbClr val="FFFFFF"/>
                </a:highlight>
                <a:latin typeface="Times New Roman"/>
                <a:ea typeface="Times New Roman"/>
                <a:cs typeface="Times New Roman"/>
                <a:sym typeface="Times New Roman"/>
              </a:rPr>
              <a:t>Business Insider</a:t>
            </a:r>
            <a:r>
              <a:rPr lang="en" sz="900">
                <a:solidFill>
                  <a:schemeClr val="dk1"/>
                </a:solidFill>
                <a:highlight>
                  <a:srgbClr val="FFFFFF"/>
                </a:highlight>
                <a:latin typeface="Times New Roman"/>
                <a:ea typeface="Times New Roman"/>
                <a:cs typeface="Times New Roman"/>
                <a:sym typeface="Times New Roman"/>
              </a:rPr>
              <a:t>, Insider Intelligence, 11 June 2020, </a:t>
            </a:r>
            <a:r>
              <a:rPr lang="en" sz="900" u="sng">
                <a:solidFill>
                  <a:schemeClr val="hlink"/>
                </a:solidFill>
                <a:highlight>
                  <a:srgbClr val="FFFFFF"/>
                </a:highlight>
                <a:latin typeface="Times New Roman"/>
                <a:ea typeface="Times New Roman"/>
                <a:cs typeface="Times New Roman"/>
                <a:sym typeface="Times New Roman"/>
                <a:hlinkClick r:id="rId6"/>
              </a:rPr>
              <a:t>www.businessinsider.com/taiwan-coronavirus-strategy-digital-campaign-dog-mascot-2020-6</a:t>
            </a:r>
            <a:r>
              <a:rPr lang="en" sz="900">
                <a:solidFill>
                  <a:schemeClr val="dk1"/>
                </a:solidFill>
                <a:highlight>
                  <a:srgbClr val="FFFFFF"/>
                </a:highlight>
                <a:latin typeface="Times New Roman"/>
                <a:ea typeface="Times New Roman"/>
                <a:cs typeface="Times New Roman"/>
                <a:sym typeface="Times New Roman"/>
              </a:rPr>
              <a:t>. </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p:nvPr/>
        </p:nvSpPr>
        <p:spPr>
          <a:xfrm>
            <a:off x="548550" y="4501700"/>
            <a:ext cx="6789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u="sng">
                <a:solidFill>
                  <a:schemeClr val="hlink"/>
                </a:solidFill>
                <a:hlinkClick r:id="rId3"/>
              </a:rPr>
              <a:t>“Maintain Social Distancing”</a:t>
            </a:r>
            <a:r>
              <a:rPr lang="en" sz="1100">
                <a:solidFill>
                  <a:schemeClr val="dk2"/>
                </a:solidFill>
              </a:rPr>
              <a:t> by </a:t>
            </a:r>
            <a:r>
              <a:rPr lang="en" sz="1100" u="sng">
                <a:solidFill>
                  <a:schemeClr val="hlink"/>
                </a:solidFill>
                <a:hlinkClick r:id="rId4"/>
              </a:rPr>
              <a:t>Ministry of Health and Welfare of Taiwan</a:t>
            </a:r>
            <a:r>
              <a:rPr lang="en" sz="1100">
                <a:solidFill>
                  <a:schemeClr val="dk2"/>
                </a:solidFill>
              </a:rPr>
              <a:t> (Twitter post January 24, 2021)</a:t>
            </a:r>
            <a:endParaRPr sz="1100">
              <a:solidFill>
                <a:schemeClr val="dk2"/>
              </a:solidFill>
            </a:endParaRPr>
          </a:p>
        </p:txBody>
      </p:sp>
      <p:pic>
        <p:nvPicPr>
          <p:cNvPr id="117" name="Google Shape;117;p21" descr="diagram indicating 1.5 meters indoors (3 Zongchai away) and 1 meter outdoors (2 Zongchai away) with photos of a cute dog as the unit of measurement. Additional text: &quot;Wear masks at all times if social distancing can't be maintained.&quot;" title="Maintain Social Distancing"/>
          <p:cNvPicPr preferRelativeResize="0"/>
          <p:nvPr/>
        </p:nvPicPr>
        <p:blipFill>
          <a:blip r:embed="rId5">
            <a:alphaModFix/>
          </a:blip>
          <a:stretch>
            <a:fillRect/>
          </a:stretch>
        </p:blipFill>
        <p:spPr>
          <a:xfrm>
            <a:off x="1759300" y="518401"/>
            <a:ext cx="3983301" cy="3983301"/>
          </a:xfrm>
          <a:prstGeom prst="rect">
            <a:avLst/>
          </a:prstGeom>
          <a:noFill/>
          <a:ln>
            <a:noFill/>
          </a:ln>
        </p:spPr>
      </p:pic>
      <p:sp>
        <p:nvSpPr>
          <p:cNvPr id="118" name="Google Shape;118;p21"/>
          <p:cNvSpPr txBox="1">
            <a:spLocks noGrp="1"/>
          </p:cNvSpPr>
          <p:nvPr>
            <p:ph type="body" idx="1"/>
          </p:nvPr>
        </p:nvSpPr>
        <p:spPr>
          <a:xfrm>
            <a:off x="311700" y="29162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FF0000"/>
                </a:solidFill>
              </a:rPr>
              <a:t>Pathos </a:t>
            </a:r>
            <a:endParaRPr/>
          </a:p>
        </p:txBody>
      </p:sp>
      <p:sp>
        <p:nvSpPr>
          <p:cNvPr id="119" name="Google Shape;119;p21"/>
          <p:cNvSpPr txBox="1"/>
          <p:nvPr/>
        </p:nvSpPr>
        <p:spPr>
          <a:xfrm>
            <a:off x="6031575" y="1261800"/>
            <a:ext cx="2420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ZongChai is the name of a shiba inu dog Taiwan used as a “spokesdog” to bring humor to their public information campaign during the Covid-19 pandemic.</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On-screen Show (16:9)</PresentationFormat>
  <Paragraphs>32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Simple Light</vt:lpstr>
      <vt:lpstr>Logos, Pathos, or Ethos?</vt:lpstr>
      <vt:lpstr>Wait, what are they called again?</vt:lpstr>
      <vt:lpstr>Which rhetorical appeal is each of these images using to convince people to follow public health rules to slow the spread of COVID-19? (Some may use more than 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Ethos and Pathos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Pathos, or Ethos?</dc:title>
  <cp:lastModifiedBy>Gabriel Winer</cp:lastModifiedBy>
  <cp:revision>1</cp:revision>
  <dcterms:modified xsi:type="dcterms:W3CDTF">2021-12-13T04:09:12Z</dcterms:modified>
</cp:coreProperties>
</file>