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9" r:id="rId1"/>
  </p:sldMasterIdLst>
  <p:notesMasterIdLst>
    <p:notesMasterId r:id="rId16"/>
  </p:notesMasterIdLst>
  <p:handoutMasterIdLst>
    <p:handoutMasterId r:id="rId17"/>
  </p:handoutMasterIdLst>
  <p:sldIdLst>
    <p:sldId id="264" r:id="rId2"/>
    <p:sldId id="286" r:id="rId3"/>
    <p:sldId id="279" r:id="rId4"/>
    <p:sldId id="280" r:id="rId5"/>
    <p:sldId id="285" r:id="rId6"/>
    <p:sldId id="288" r:id="rId7"/>
    <p:sldId id="274" r:id="rId8"/>
    <p:sldId id="257" r:id="rId9"/>
    <p:sldId id="287" r:id="rId10"/>
    <p:sldId id="258" r:id="rId11"/>
    <p:sldId id="260" r:id="rId12"/>
    <p:sldId id="261" r:id="rId13"/>
    <p:sldId id="262" r:id="rId14"/>
    <p:sldId id="259" r:id="rId15"/>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616D26-2238-F74E-86CE-23E79446EFEC}" v="1154" dt="2021-11-07T22:18:14.582"/>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365" autoAdjust="0"/>
    <p:restoredTop sz="86399" autoAdjust="0"/>
  </p:normalViewPr>
  <p:slideViewPr>
    <p:cSldViewPr showGuides="1">
      <p:cViewPr varScale="1">
        <p:scale>
          <a:sx n="75" d="100"/>
          <a:sy n="75" d="100"/>
        </p:scale>
        <p:origin x="168" y="616"/>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2/11/22</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2/11/22</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796F01-7154-41E0-B48B-A6921757531A}" type="slidenum">
              <a:rPr lang="en-US" smtClean="0"/>
              <a:pPr/>
              <a:t>1</a:t>
            </a:fld>
            <a:endParaRPr lang="en-US"/>
          </a:p>
        </p:txBody>
      </p:sp>
    </p:spTree>
    <p:extLst>
      <p:ext uri="{BB962C8B-B14F-4D97-AF65-F5344CB8AC3E}">
        <p14:creationId xmlns:p14="http://schemas.microsoft.com/office/powerpoint/2010/main" val="2936412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f233f4dc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f233f4dc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f233f4dc2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f233f4dc2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ee0a02623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ee0a02623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ee0a02623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ee0a02623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f233f4dc2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f233f4dc2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796F01-7154-41E0-B48B-A6921757531A}" type="slidenum">
              <a:rPr lang="en-US" smtClean="0"/>
              <a:pPr/>
              <a:t>3</a:t>
            </a:fld>
            <a:endParaRPr lang="en-US"/>
          </a:p>
        </p:txBody>
      </p:sp>
    </p:spTree>
    <p:extLst>
      <p:ext uri="{BB962C8B-B14F-4D97-AF65-F5344CB8AC3E}">
        <p14:creationId xmlns:p14="http://schemas.microsoft.com/office/powerpoint/2010/main" val="4155359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796F01-7154-41E0-B48B-A6921757531A}" type="slidenum">
              <a:rPr lang="en-US" smtClean="0"/>
              <a:pPr/>
              <a:t>4</a:t>
            </a:fld>
            <a:endParaRPr lang="en-US"/>
          </a:p>
        </p:txBody>
      </p:sp>
    </p:spTree>
    <p:extLst>
      <p:ext uri="{BB962C8B-B14F-4D97-AF65-F5344CB8AC3E}">
        <p14:creationId xmlns:p14="http://schemas.microsoft.com/office/powerpoint/2010/main" val="3421974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796F01-7154-41E0-B48B-A6921757531A}" type="slidenum">
              <a:rPr lang="en-US" smtClean="0"/>
              <a:pPr/>
              <a:t>5</a:t>
            </a:fld>
            <a:endParaRPr lang="en-US"/>
          </a:p>
        </p:txBody>
      </p:sp>
    </p:spTree>
    <p:extLst>
      <p:ext uri="{BB962C8B-B14F-4D97-AF65-F5344CB8AC3E}">
        <p14:creationId xmlns:p14="http://schemas.microsoft.com/office/powerpoint/2010/main" val="4054751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796F01-7154-41E0-B48B-A6921757531A}" type="slidenum">
              <a:rPr lang="en-US" smtClean="0"/>
              <a:pPr/>
              <a:t>6</a:t>
            </a:fld>
            <a:endParaRPr lang="en-US"/>
          </a:p>
        </p:txBody>
      </p:sp>
    </p:spTree>
    <p:extLst>
      <p:ext uri="{BB962C8B-B14F-4D97-AF65-F5344CB8AC3E}">
        <p14:creationId xmlns:p14="http://schemas.microsoft.com/office/powerpoint/2010/main" val="3762521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796F01-7154-41E0-B48B-A6921757531A}" type="slidenum">
              <a:rPr lang="en-US" smtClean="0"/>
              <a:pPr/>
              <a:t>7</a:t>
            </a:fld>
            <a:endParaRPr lang="en-US"/>
          </a:p>
        </p:txBody>
      </p:sp>
    </p:spTree>
    <p:extLst>
      <p:ext uri="{BB962C8B-B14F-4D97-AF65-F5344CB8AC3E}">
        <p14:creationId xmlns:p14="http://schemas.microsoft.com/office/powerpoint/2010/main" val="3683360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eefd056d7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eefd056d7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eefd056d7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eefd056d7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ctrTitle"/>
          </p:nvPr>
        </p:nvSpPr>
        <p:spPr>
          <a:xfrm>
            <a:off x="1371243" y="1803405"/>
            <a:ext cx="9446339" cy="1825096"/>
          </a:xfrm>
        </p:spPr>
        <p:txBody>
          <a:bodyPr anchor="b">
            <a:normAutofit/>
          </a:bodyPr>
          <a:lstStyle>
            <a:lvl1pPr algn="l">
              <a:defRPr sz="5998"/>
            </a:lvl1pPr>
          </a:lstStyle>
          <a:p>
            <a:r>
              <a:rPr lang="en-US"/>
              <a:t>Click to edit Master title style</a:t>
            </a:r>
            <a:endParaRPr lang="en-US" dirty="0"/>
          </a:p>
        </p:txBody>
      </p:sp>
      <p:sp>
        <p:nvSpPr>
          <p:cNvPr id="3" name="Subtitle 2"/>
          <p:cNvSpPr>
            <a:spLocks noGrp="1"/>
          </p:cNvSpPr>
          <p:nvPr>
            <p:ph type="subTitle" idx="1"/>
          </p:nvPr>
        </p:nvSpPr>
        <p:spPr>
          <a:xfrm>
            <a:off x="1371243" y="3632201"/>
            <a:ext cx="9446339" cy="685800"/>
          </a:xfrm>
        </p:spPr>
        <p:txBody>
          <a:bodyPr>
            <a:normAutofit/>
          </a:bodyPr>
          <a:lstStyle>
            <a:lvl1pPr marL="0" indent="0" algn="l">
              <a:buNone/>
              <a:defRPr sz="19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7501" y="4314328"/>
            <a:ext cx="2910082" cy="374642"/>
          </a:xfrm>
        </p:spPr>
        <p:txBody>
          <a:bodyPr/>
          <a:lstStyle/>
          <a:p>
            <a:fld id="{9AB3A824-1A51-4B26-AD58-A6D8E14F6C04}" type="datetimeFigureOut">
              <a:rPr lang="en-US" smtClean="0"/>
              <a:t>2/11/22</a:t>
            </a:fld>
            <a:endParaRPr lang="en-US" dirty="0"/>
          </a:p>
        </p:txBody>
      </p:sp>
      <p:sp>
        <p:nvSpPr>
          <p:cNvPr id="5" name="Footer Placeholder 4"/>
          <p:cNvSpPr>
            <a:spLocks noGrp="1"/>
          </p:cNvSpPr>
          <p:nvPr>
            <p:ph type="ftr" sz="quarter" idx="11"/>
          </p:nvPr>
        </p:nvSpPr>
        <p:spPr>
          <a:xfrm>
            <a:off x="1371243" y="4323846"/>
            <a:ext cx="6399133" cy="365125"/>
          </a:xfrm>
        </p:spPr>
        <p:txBody>
          <a:bodyPr/>
          <a:lstStyle/>
          <a:p>
            <a:r>
              <a:rPr lang="en-US"/>
              <a:t>
              </a:t>
            </a:r>
            <a:endParaRPr lang="en-US" dirty="0"/>
          </a:p>
        </p:txBody>
      </p:sp>
      <p:sp>
        <p:nvSpPr>
          <p:cNvPr id="6" name="Slide Number Placeholder 5"/>
          <p:cNvSpPr>
            <a:spLocks noGrp="1"/>
          </p:cNvSpPr>
          <p:nvPr>
            <p:ph type="sldNum" sz="quarter" idx="12"/>
          </p:nvPr>
        </p:nvSpPr>
        <p:spPr>
          <a:xfrm>
            <a:off x="8075096" y="1430867"/>
            <a:ext cx="2742486"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6770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598" y="4697361"/>
            <a:ext cx="10819216" cy="819355"/>
          </a:xfrm>
        </p:spPr>
        <p:txBody>
          <a:bodyPr anchor="b"/>
          <a:lstStyle>
            <a:lvl1pPr algn="l">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549" y="941440"/>
            <a:ext cx="10819022" cy="3478161"/>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685622" y="5516716"/>
            <a:ext cx="10817582" cy="701969"/>
          </a:xfrm>
        </p:spPr>
        <p:txBody>
          <a:bodyPr/>
          <a:lstStyle>
            <a:lvl1pPr marL="0" indent="0" algn="l">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D204D1-F9BD-4643-8480-6EA41EB484F1}" type="datetimeFigureOut">
              <a:rPr lang="en-US" smtClean="0"/>
              <a:pPr/>
              <a:t>2/11/22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964628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title"/>
          </p:nvPr>
        </p:nvSpPr>
        <p:spPr>
          <a:xfrm>
            <a:off x="685622" y="753533"/>
            <a:ext cx="10817582" cy="2802467"/>
          </a:xfrm>
        </p:spPr>
        <p:txBody>
          <a:bodyPr anchor="ctr"/>
          <a:lstStyle>
            <a:lvl1pPr algn="l">
              <a:defRPr sz="3199"/>
            </a:lvl1pPr>
          </a:lstStyle>
          <a:p>
            <a:r>
              <a:rPr lang="en-US"/>
              <a:t>Click to edit Master title style</a:t>
            </a:r>
            <a:endParaRPr lang="en-US" dirty="0"/>
          </a:p>
        </p:txBody>
      </p:sp>
      <p:sp>
        <p:nvSpPr>
          <p:cNvPr id="4" name="Text Placeholder 3"/>
          <p:cNvSpPr>
            <a:spLocks noGrp="1"/>
          </p:cNvSpPr>
          <p:nvPr>
            <p:ph type="body" sz="half" idx="2"/>
          </p:nvPr>
        </p:nvSpPr>
        <p:spPr>
          <a:xfrm>
            <a:off x="1024200" y="3649134"/>
            <a:ext cx="10127878" cy="999067"/>
          </a:xfrm>
        </p:spPr>
        <p:txBody>
          <a:bodyPr anchor="ct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2417" y="381001"/>
            <a:ext cx="2910082" cy="365125"/>
          </a:xfrm>
        </p:spPr>
        <p:txBody>
          <a:bodyPr/>
          <a:lstStyle>
            <a:lvl1pPr algn="r">
              <a:defRPr/>
            </a:lvl1pPr>
          </a:lstStyle>
          <a:p>
            <a:fld id="{2DD204D1-F9BD-4643-8480-6EA41EB484F1}" type="datetimeFigureOut">
              <a:rPr lang="en-US" smtClean="0"/>
              <a:pPr/>
              <a:t>2/11/22</a:t>
            </a:fld>
            <a:endParaRPr lang="en-US"/>
          </a:p>
        </p:txBody>
      </p:sp>
      <p:sp>
        <p:nvSpPr>
          <p:cNvPr id="6" name="Footer Placeholder 5"/>
          <p:cNvSpPr>
            <a:spLocks noGrp="1"/>
          </p:cNvSpPr>
          <p:nvPr>
            <p:ph type="ftr" sz="quarter" idx="11"/>
          </p:nvPr>
        </p:nvSpPr>
        <p:spPr>
          <a:xfrm>
            <a:off x="685622" y="379942"/>
            <a:ext cx="6989671" cy="365125"/>
          </a:xfrm>
        </p:spPr>
        <p:txBody>
          <a:bodyPr/>
          <a:lstStyle/>
          <a:p>
            <a:endParaRPr lang="en-US"/>
          </a:p>
        </p:txBody>
      </p:sp>
      <p:sp>
        <p:nvSpPr>
          <p:cNvPr id="7" name="Slide Number Placeholder 6"/>
          <p:cNvSpPr>
            <a:spLocks noGrp="1"/>
          </p:cNvSpPr>
          <p:nvPr>
            <p:ph type="sldNum" sz="quarter" idx="12"/>
          </p:nvPr>
        </p:nvSpPr>
        <p:spPr>
          <a:xfrm>
            <a:off x="10859623" y="381001"/>
            <a:ext cx="643580" cy="365125"/>
          </a:xfrm>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2272980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title"/>
          </p:nvPr>
        </p:nvSpPr>
        <p:spPr>
          <a:xfrm>
            <a:off x="1024201" y="753534"/>
            <a:ext cx="10148889" cy="2604495"/>
          </a:xfrm>
        </p:spPr>
        <p:txBody>
          <a:bodyPr anchor="ctr"/>
          <a:lstStyle>
            <a:lvl1pPr algn="l">
              <a:defRPr sz="3199"/>
            </a:lvl1pPr>
          </a:lstStyle>
          <a:p>
            <a:r>
              <a:rPr lang="en-US"/>
              <a:t>Click to edit Master title style</a:t>
            </a:r>
            <a:endParaRPr lang="en-US" dirty="0"/>
          </a:p>
        </p:txBody>
      </p:sp>
      <p:sp>
        <p:nvSpPr>
          <p:cNvPr id="12" name="Text Placeholder 3"/>
          <p:cNvSpPr>
            <a:spLocks noGrp="1"/>
          </p:cNvSpPr>
          <p:nvPr>
            <p:ph type="body" sz="half" idx="13"/>
          </p:nvPr>
        </p:nvSpPr>
        <p:spPr>
          <a:xfrm>
            <a:off x="1303525" y="3365557"/>
            <a:ext cx="9590238" cy="444443"/>
          </a:xfrm>
        </p:spPr>
        <p:txBody>
          <a:bodyPr anchor="t">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201" y="3959863"/>
            <a:ext cx="10148889" cy="679871"/>
          </a:xfrm>
        </p:spPr>
        <p:txBody>
          <a:bodyPr anchor="ctr">
            <a:normAutofit/>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2417" y="381001"/>
            <a:ext cx="2910082" cy="365125"/>
          </a:xfrm>
        </p:spPr>
        <p:txBody>
          <a:bodyPr/>
          <a:lstStyle>
            <a:lvl1pPr algn="r">
              <a:defRPr/>
            </a:lvl1pPr>
          </a:lstStyle>
          <a:p>
            <a:fld id="{2DD204D1-F9BD-4643-8480-6EA41EB484F1}" type="datetimeFigureOut">
              <a:rPr lang="en-US" smtClean="0"/>
              <a:pPr/>
              <a:t>2/11/22</a:t>
            </a:fld>
            <a:endParaRPr lang="en-US"/>
          </a:p>
        </p:txBody>
      </p:sp>
      <p:sp>
        <p:nvSpPr>
          <p:cNvPr id="6" name="Footer Placeholder 5"/>
          <p:cNvSpPr>
            <a:spLocks noGrp="1"/>
          </p:cNvSpPr>
          <p:nvPr>
            <p:ph type="ftr" sz="quarter" idx="11"/>
          </p:nvPr>
        </p:nvSpPr>
        <p:spPr>
          <a:xfrm>
            <a:off x="685622" y="379942"/>
            <a:ext cx="6989671" cy="365125"/>
          </a:xfrm>
        </p:spPr>
        <p:txBody>
          <a:bodyPr/>
          <a:lstStyle/>
          <a:p>
            <a:endParaRPr lang="en-US"/>
          </a:p>
        </p:txBody>
      </p:sp>
      <p:sp>
        <p:nvSpPr>
          <p:cNvPr id="7" name="Slide Number Placeholder 6"/>
          <p:cNvSpPr>
            <a:spLocks noGrp="1"/>
          </p:cNvSpPr>
          <p:nvPr>
            <p:ph type="sldNum" sz="quarter" idx="12"/>
          </p:nvPr>
        </p:nvSpPr>
        <p:spPr>
          <a:xfrm>
            <a:off x="10859623" y="381001"/>
            <a:ext cx="643580" cy="365125"/>
          </a:xfrm>
        </p:spPr>
        <p:txBody>
          <a:bodyPr/>
          <a:lstStyle/>
          <a:p>
            <a:fld id="{EB37DED6-D4C7-42EE-AB49-D2E39E64FDE4}" type="slidenum">
              <a:rPr lang="en-US" smtClean="0"/>
              <a:pPr/>
              <a:t>‹#›</a:t>
            </a:fld>
            <a:endParaRPr lang="en-US"/>
          </a:p>
        </p:txBody>
      </p:sp>
      <p:sp>
        <p:nvSpPr>
          <p:cNvPr id="9" name="TextBox 8"/>
          <p:cNvSpPr txBox="1"/>
          <p:nvPr/>
        </p:nvSpPr>
        <p:spPr>
          <a:xfrm>
            <a:off x="476126" y="933450"/>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998" dirty="0">
                <a:solidFill>
                  <a:schemeClr val="tx1"/>
                </a:solidFill>
                <a:effectLst/>
              </a:rPr>
              <a:t>“</a:t>
            </a:r>
          </a:p>
        </p:txBody>
      </p:sp>
      <p:sp>
        <p:nvSpPr>
          <p:cNvPr id="10" name="TextBox 9"/>
          <p:cNvSpPr txBox="1"/>
          <p:nvPr/>
        </p:nvSpPr>
        <p:spPr>
          <a:xfrm>
            <a:off x="10981370" y="2701290"/>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Tree>
    <p:extLst>
      <p:ext uri="{BB962C8B-B14F-4D97-AF65-F5344CB8AC3E}">
        <p14:creationId xmlns:p14="http://schemas.microsoft.com/office/powerpoint/2010/main" val="2100041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title"/>
          </p:nvPr>
        </p:nvSpPr>
        <p:spPr>
          <a:xfrm>
            <a:off x="1024228" y="1124702"/>
            <a:ext cx="10143544" cy="2511835"/>
          </a:xfrm>
        </p:spPr>
        <p:txBody>
          <a:bodyPr anchor="b"/>
          <a:lstStyle>
            <a:lvl1pPr algn="l">
              <a:defRPr sz="3199"/>
            </a:lvl1pPr>
          </a:lstStyle>
          <a:p>
            <a:r>
              <a:rPr lang="en-US"/>
              <a:t>Click to edit Master title style</a:t>
            </a:r>
            <a:endParaRPr lang="en-US" dirty="0"/>
          </a:p>
        </p:txBody>
      </p:sp>
      <p:sp>
        <p:nvSpPr>
          <p:cNvPr id="4" name="Text Placeholder 3"/>
          <p:cNvSpPr>
            <a:spLocks noGrp="1"/>
          </p:cNvSpPr>
          <p:nvPr>
            <p:ph type="body" sz="half" idx="2"/>
          </p:nvPr>
        </p:nvSpPr>
        <p:spPr>
          <a:xfrm>
            <a:off x="1024200" y="3648316"/>
            <a:ext cx="10142012" cy="999885"/>
          </a:xfrm>
        </p:spPr>
        <p:txBody>
          <a:bodyPr anchor="t"/>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2417" y="378884"/>
            <a:ext cx="2910082" cy="365125"/>
          </a:xfrm>
        </p:spPr>
        <p:txBody>
          <a:bodyPr/>
          <a:lstStyle>
            <a:lvl1pPr algn="r">
              <a:defRPr/>
            </a:lvl1pPr>
          </a:lstStyle>
          <a:p>
            <a:fld id="{2DD204D1-F9BD-4643-8480-6EA41EB484F1}" type="datetimeFigureOut">
              <a:rPr lang="en-US" smtClean="0"/>
              <a:pPr/>
              <a:t>2/11/22</a:t>
            </a:fld>
            <a:endParaRPr lang="en-US"/>
          </a:p>
        </p:txBody>
      </p:sp>
      <p:sp>
        <p:nvSpPr>
          <p:cNvPr id="6" name="Footer Placeholder 5"/>
          <p:cNvSpPr>
            <a:spLocks noGrp="1"/>
          </p:cNvSpPr>
          <p:nvPr>
            <p:ph type="ftr" sz="quarter" idx="11"/>
          </p:nvPr>
        </p:nvSpPr>
        <p:spPr>
          <a:xfrm>
            <a:off x="685622" y="378884"/>
            <a:ext cx="6989671" cy="365125"/>
          </a:xfrm>
        </p:spPr>
        <p:txBody>
          <a:bodyPr/>
          <a:lstStyle/>
          <a:p>
            <a:endParaRPr lang="en-US"/>
          </a:p>
        </p:txBody>
      </p:sp>
      <p:sp>
        <p:nvSpPr>
          <p:cNvPr id="7" name="Slide Number Placeholder 6"/>
          <p:cNvSpPr>
            <a:spLocks noGrp="1"/>
          </p:cNvSpPr>
          <p:nvPr>
            <p:ph type="sldNum" sz="quarter" idx="12"/>
          </p:nvPr>
        </p:nvSpPr>
        <p:spPr>
          <a:xfrm>
            <a:off x="10859623" y="381001"/>
            <a:ext cx="643580" cy="365125"/>
          </a:xfrm>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553879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4846" y="762000"/>
            <a:ext cx="8608357"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621" y="2202080"/>
            <a:ext cx="3455532" cy="617320"/>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620" y="2904565"/>
            <a:ext cx="3455532" cy="331413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7662" y="2201333"/>
            <a:ext cx="3455532" cy="626534"/>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5721" y="2904067"/>
            <a:ext cx="3455532" cy="331461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49703" y="2192866"/>
            <a:ext cx="3455532" cy="626534"/>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49704" y="2904565"/>
            <a:ext cx="3455532" cy="331413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DD204D1-F9BD-4643-8480-6EA41EB484F1}" type="datetimeFigureOut">
              <a:rPr lang="en-US" smtClean="0"/>
              <a:pPr/>
              <a:t>2/11/22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2052565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4846" y="762000"/>
            <a:ext cx="8608357"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439" y="4191001"/>
            <a:ext cx="3450683" cy="682765"/>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439" y="2362200"/>
            <a:ext cx="345068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439" y="4873765"/>
            <a:ext cx="3450683" cy="1344921"/>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3124" y="4191001"/>
            <a:ext cx="3448037" cy="682765"/>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3124" y="2362200"/>
            <a:ext cx="344803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3125" y="4873764"/>
            <a:ext cx="3448037" cy="1344921"/>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7635" y="4191001"/>
            <a:ext cx="3455569" cy="682765"/>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7759" y="2362200"/>
            <a:ext cx="344698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7635" y="4873762"/>
            <a:ext cx="3451546" cy="1344921"/>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DD204D1-F9BD-4643-8480-6EA41EB484F1}" type="datetimeFigureOut">
              <a:rPr lang="en-US" smtClean="0"/>
              <a:pPr/>
              <a:t>2/11/22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1920989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622" y="2194560"/>
            <a:ext cx="10817582"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ECB6C2-1084-4AED-A74A-DF028B0094EA}" type="datetimeFigureOut">
              <a:rPr lang="en-US" smtClean="0"/>
              <a:t>2/11/22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04172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Vertical Title 1"/>
          <p:cNvSpPr>
            <a:spLocks noGrp="1"/>
          </p:cNvSpPr>
          <p:nvPr>
            <p:ph type="title" orient="vert"/>
          </p:nvPr>
        </p:nvSpPr>
        <p:spPr>
          <a:xfrm>
            <a:off x="9446339" y="745067"/>
            <a:ext cx="2056864"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200" y="745068"/>
            <a:ext cx="8202064"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2417" y="379942"/>
            <a:ext cx="2910082" cy="365125"/>
          </a:xfrm>
        </p:spPr>
        <p:txBody>
          <a:bodyPr/>
          <a:lstStyle>
            <a:lvl1pPr algn="r">
              <a:defRPr/>
            </a:lvl1pPr>
          </a:lstStyle>
          <a:p>
            <a:fld id="{7AECB6C2-1084-4AED-A74A-DF028B0094EA}" type="datetimeFigureOut">
              <a:rPr lang="en-US" smtClean="0"/>
              <a:t>2/11/22</a:t>
            </a:fld>
            <a:endParaRPr lang="en-US"/>
          </a:p>
        </p:txBody>
      </p:sp>
      <p:sp>
        <p:nvSpPr>
          <p:cNvPr id="5" name="Footer Placeholder 4"/>
          <p:cNvSpPr>
            <a:spLocks noGrp="1"/>
          </p:cNvSpPr>
          <p:nvPr>
            <p:ph type="ftr" sz="quarter" idx="11"/>
          </p:nvPr>
        </p:nvSpPr>
        <p:spPr>
          <a:xfrm>
            <a:off x="685622" y="381001"/>
            <a:ext cx="6989671" cy="365125"/>
          </a:xfrm>
        </p:spPr>
        <p:txBody>
          <a:bodyPr/>
          <a:lstStyle/>
          <a:p>
            <a:endParaRPr lang="en-US"/>
          </a:p>
        </p:txBody>
      </p:sp>
      <p:sp>
        <p:nvSpPr>
          <p:cNvPr id="6" name="Slide Number Placeholder 5"/>
          <p:cNvSpPr>
            <a:spLocks noGrp="1"/>
          </p:cNvSpPr>
          <p:nvPr>
            <p:ph type="sldNum" sz="quarter" idx="12"/>
          </p:nvPr>
        </p:nvSpPr>
        <p:spPr>
          <a:xfrm>
            <a:off x="10859623" y="381001"/>
            <a:ext cx="643580" cy="365125"/>
          </a:xfrm>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99393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415492" y="593367"/>
            <a:ext cx="11357841" cy="763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415492" y="1645433"/>
            <a:ext cx="11357841" cy="4446400"/>
          </a:xfrm>
          <a:prstGeom prst="rect">
            <a:avLst/>
          </a:prstGeom>
        </p:spPr>
        <p:txBody>
          <a:bodyPr spcFirstLastPara="1" wrap="square" lIns="91425" tIns="91425" rIns="91425" bIns="91425" anchor="t" anchorCtr="0">
            <a:normAutofit/>
          </a:bodyPr>
          <a:lstStyle>
            <a:lvl1pPr marL="609448" lvl="0" indent="-457086">
              <a:spcBef>
                <a:spcPts val="0"/>
              </a:spcBef>
              <a:spcAft>
                <a:spcPts val="0"/>
              </a:spcAft>
              <a:buSzPts val="1800"/>
              <a:buChar char="●"/>
              <a:defRPr/>
            </a:lvl1pPr>
            <a:lvl2pPr marL="1218895" lvl="1" indent="-423228">
              <a:spcBef>
                <a:spcPts val="0"/>
              </a:spcBef>
              <a:spcAft>
                <a:spcPts val="0"/>
              </a:spcAft>
              <a:buSzPts val="1400"/>
              <a:buChar char="○"/>
              <a:defRPr/>
            </a:lvl2pPr>
            <a:lvl3pPr marL="1828343" lvl="2" indent="-423228">
              <a:spcBef>
                <a:spcPts val="0"/>
              </a:spcBef>
              <a:spcAft>
                <a:spcPts val="0"/>
              </a:spcAft>
              <a:buSzPts val="1400"/>
              <a:buChar char="■"/>
              <a:defRPr/>
            </a:lvl3pPr>
            <a:lvl4pPr marL="2437790" lvl="3" indent="-423228">
              <a:spcBef>
                <a:spcPts val="0"/>
              </a:spcBef>
              <a:spcAft>
                <a:spcPts val="0"/>
              </a:spcAft>
              <a:buSzPts val="1400"/>
              <a:buChar char="●"/>
              <a:defRPr/>
            </a:lvl4pPr>
            <a:lvl5pPr marL="3047238" lvl="4" indent="-423228">
              <a:spcBef>
                <a:spcPts val="0"/>
              </a:spcBef>
              <a:spcAft>
                <a:spcPts val="0"/>
              </a:spcAft>
              <a:buSzPts val="1400"/>
              <a:buChar char="○"/>
              <a:defRPr/>
            </a:lvl5pPr>
            <a:lvl6pPr marL="3656686" lvl="5" indent="-423228">
              <a:spcBef>
                <a:spcPts val="0"/>
              </a:spcBef>
              <a:spcAft>
                <a:spcPts val="0"/>
              </a:spcAft>
              <a:buSzPts val="1400"/>
              <a:buChar char="■"/>
              <a:defRPr/>
            </a:lvl6pPr>
            <a:lvl7pPr marL="4266133" lvl="6" indent="-423228">
              <a:spcBef>
                <a:spcPts val="0"/>
              </a:spcBef>
              <a:spcAft>
                <a:spcPts val="0"/>
              </a:spcAft>
              <a:buSzPts val="1400"/>
              <a:buChar char="●"/>
              <a:defRPr/>
            </a:lvl7pPr>
            <a:lvl8pPr marL="4875581" lvl="7" indent="-423228">
              <a:spcBef>
                <a:spcPts val="0"/>
              </a:spcBef>
              <a:spcAft>
                <a:spcPts val="0"/>
              </a:spcAft>
              <a:buSzPts val="1400"/>
              <a:buChar char="○"/>
              <a:defRPr/>
            </a:lvl8pPr>
            <a:lvl9pPr marL="5485028" lvl="8" indent="-423228">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11327715" y="6251679"/>
            <a:ext cx="731409"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89063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5A30F4-0B4E-4E4B-BC36-C30CD13F4E17}" type="datetimeFigureOut">
              <a:rPr lang="en-US" smtClean="0"/>
              <a:t>2/11/22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2302504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title"/>
          </p:nvPr>
        </p:nvSpPr>
        <p:spPr>
          <a:xfrm>
            <a:off x="685622" y="753534"/>
            <a:ext cx="10817581" cy="2801935"/>
          </a:xfrm>
        </p:spPr>
        <p:txBody>
          <a:bodyPr anchor="b">
            <a:normAutofit/>
          </a:bodyPr>
          <a:lstStyle>
            <a:lvl1pPr algn="r">
              <a:defRPr sz="3999"/>
            </a:lvl1pPr>
          </a:lstStyle>
          <a:p>
            <a:r>
              <a:rPr lang="en-US"/>
              <a:t>Click to edit Master title style</a:t>
            </a:r>
            <a:endParaRPr lang="en-US" dirty="0"/>
          </a:p>
        </p:txBody>
      </p:sp>
      <p:sp>
        <p:nvSpPr>
          <p:cNvPr id="3" name="Text Placeholder 2"/>
          <p:cNvSpPr>
            <a:spLocks noGrp="1"/>
          </p:cNvSpPr>
          <p:nvPr>
            <p:ph type="body" idx="1"/>
          </p:nvPr>
        </p:nvSpPr>
        <p:spPr>
          <a:xfrm>
            <a:off x="1024200" y="3641726"/>
            <a:ext cx="10487468" cy="955675"/>
          </a:xfrm>
        </p:spPr>
        <p:txBody>
          <a:bodyPr>
            <a:normAutofit/>
          </a:bodyPr>
          <a:lstStyle>
            <a:lvl1pPr marL="0" indent="0" algn="r">
              <a:buNone/>
              <a:defRPr sz="21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2417" y="381001"/>
            <a:ext cx="2910082" cy="365125"/>
          </a:xfrm>
        </p:spPr>
        <p:txBody>
          <a:bodyPr/>
          <a:lstStyle>
            <a:lvl1pPr algn="r">
              <a:defRPr/>
            </a:lvl1pPr>
          </a:lstStyle>
          <a:p>
            <a:fld id="{3E5059C3-6A89-4494-99FF-5A4D6FFD50EB}" type="datetimeFigureOut">
              <a:rPr lang="en-US" smtClean="0"/>
              <a:t>2/11/22</a:t>
            </a:fld>
            <a:endParaRPr lang="en-US" dirty="0"/>
          </a:p>
        </p:txBody>
      </p:sp>
      <p:sp>
        <p:nvSpPr>
          <p:cNvPr id="5" name="Footer Placeholder 4"/>
          <p:cNvSpPr>
            <a:spLocks noGrp="1"/>
          </p:cNvSpPr>
          <p:nvPr>
            <p:ph type="ftr" sz="quarter" idx="11"/>
          </p:nvPr>
        </p:nvSpPr>
        <p:spPr>
          <a:xfrm>
            <a:off x="685622" y="381002"/>
            <a:ext cx="6989671" cy="364065"/>
          </a:xfrm>
        </p:spPr>
        <p:txBody>
          <a:bodyPr/>
          <a:lstStyle/>
          <a:p>
            <a:r>
              <a:rPr lang="en-US"/>
              <a:t>
              </a:t>
            </a:r>
            <a:endParaRPr lang="en-US" dirty="0"/>
          </a:p>
        </p:txBody>
      </p:sp>
      <p:sp>
        <p:nvSpPr>
          <p:cNvPr id="6" name="Slide Number Placeholder 5"/>
          <p:cNvSpPr>
            <a:spLocks noGrp="1"/>
          </p:cNvSpPr>
          <p:nvPr>
            <p:ph type="sldNum" sz="quarter" idx="12"/>
          </p:nvPr>
        </p:nvSpPr>
        <p:spPr>
          <a:xfrm>
            <a:off x="10859623" y="381001"/>
            <a:ext cx="64358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4149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621" y="2194560"/>
            <a:ext cx="5332611"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593" y="2194560"/>
            <a:ext cx="5332611"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D204D1-F9BD-4643-8480-6EA41EB484F1}" type="datetimeFigureOut">
              <a:rPr lang="en-US" smtClean="0"/>
              <a:t>2/11/22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37920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4846" y="762000"/>
            <a:ext cx="8608358"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171" y="2183802"/>
            <a:ext cx="5078668" cy="823912"/>
          </a:xfrm>
        </p:spPr>
        <p:txBody>
          <a:bodyPr anchor="b">
            <a:normAutofit/>
          </a:bodyPr>
          <a:lstStyle>
            <a:lvl1pPr marL="0" indent="0">
              <a:buNone/>
              <a:defRPr sz="27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685622" y="3132667"/>
            <a:ext cx="5310392"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9133" y="2183802"/>
            <a:ext cx="5104070" cy="823912"/>
          </a:xfrm>
        </p:spPr>
        <p:txBody>
          <a:bodyPr anchor="b">
            <a:normAutofit/>
          </a:bodyPr>
          <a:lstStyle>
            <a:lvl1pPr marL="0" indent="0">
              <a:buNone/>
              <a:defRPr sz="27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593" y="3132667"/>
            <a:ext cx="5332611"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D204D1-F9BD-4643-8480-6EA41EB484F1}" type="datetimeFigureOut">
              <a:rPr lang="en-US" smtClean="0"/>
              <a:t>2/11/22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910607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D204D1-F9BD-4643-8480-6EA41EB484F1}" type="datetimeFigureOut">
              <a:rPr lang="en-US" smtClean="0"/>
              <a:t>2/11/22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4239548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smtClean="0"/>
              <a:t>2/11/22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372310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622" y="1524000"/>
            <a:ext cx="4113728" cy="1600200"/>
          </a:xfrm>
        </p:spPr>
        <p:txBody>
          <a:bodyPr anchor="b"/>
          <a:lstStyle>
            <a:lvl1pPr algn="l">
              <a:defRPr sz="3199"/>
            </a:lvl1pPr>
          </a:lstStyle>
          <a:p>
            <a:r>
              <a:rPr lang="en-US"/>
              <a:t>Click to edit Master title style</a:t>
            </a:r>
            <a:endParaRPr lang="en-US" dirty="0"/>
          </a:p>
        </p:txBody>
      </p:sp>
      <p:sp>
        <p:nvSpPr>
          <p:cNvPr id="3" name="Content Placeholder 2"/>
          <p:cNvSpPr>
            <a:spLocks noGrp="1"/>
          </p:cNvSpPr>
          <p:nvPr>
            <p:ph idx="1"/>
          </p:nvPr>
        </p:nvSpPr>
        <p:spPr>
          <a:xfrm>
            <a:off x="4994281" y="746760"/>
            <a:ext cx="6508923"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622" y="3124200"/>
            <a:ext cx="4113728" cy="3094485"/>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smtClean="0"/>
              <a:t>2/11/22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1643989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621" y="1524000"/>
            <a:ext cx="6871450" cy="1600200"/>
          </a:xfrm>
        </p:spPr>
        <p:txBody>
          <a:bodyPr anchor="b"/>
          <a:lstStyle>
            <a:lvl1pPr algn="l">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7859191" y="751242"/>
            <a:ext cx="3644013" cy="5467443"/>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685621" y="3124200"/>
            <a:ext cx="6871450" cy="3094485"/>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smtClean="0"/>
              <a:t>2/11/22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110061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1441450"/>
          </a:xfrm>
          <a:prstGeom prst="rect">
            <a:avLst/>
          </a:prstGeom>
        </p:spPr>
      </p:pic>
      <p:sp>
        <p:nvSpPr>
          <p:cNvPr id="2" name="Title Placeholder 1"/>
          <p:cNvSpPr>
            <a:spLocks noGrp="1"/>
          </p:cNvSpPr>
          <p:nvPr>
            <p:ph type="title"/>
          </p:nvPr>
        </p:nvSpPr>
        <p:spPr>
          <a:xfrm>
            <a:off x="2894846" y="764373"/>
            <a:ext cx="8608358"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622" y="2194561"/>
            <a:ext cx="10817582"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3122" y="6356351"/>
            <a:ext cx="2910082"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DD204D1-F9BD-4643-8480-6EA41EB484F1}" type="datetimeFigureOut">
              <a:rPr lang="en-US" smtClean="0"/>
              <a:pPr/>
              <a:t>2/11/22</a:t>
            </a:fld>
            <a:endParaRPr lang="en-US"/>
          </a:p>
        </p:txBody>
      </p:sp>
      <p:sp>
        <p:nvSpPr>
          <p:cNvPr id="5" name="Footer Placeholder 4"/>
          <p:cNvSpPr>
            <a:spLocks noGrp="1"/>
          </p:cNvSpPr>
          <p:nvPr>
            <p:ph type="ftr" sz="quarter" idx="3"/>
          </p:nvPr>
        </p:nvSpPr>
        <p:spPr>
          <a:xfrm>
            <a:off x="685621" y="6355846"/>
            <a:ext cx="7770376"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0718" y="381001"/>
            <a:ext cx="2742486"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2062614121"/>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 id="2147483866" r:id="rId17"/>
    <p:sldLayoutId id="2147483867"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defTabSz="914126" rtl="0" eaLnBrk="1" latinLnBrk="0" hangingPunct="1">
        <a:lnSpc>
          <a:spcPct val="90000"/>
        </a:lnSpc>
        <a:spcBef>
          <a:spcPct val="0"/>
        </a:spcBef>
        <a:buNone/>
        <a:defRPr sz="3999" kern="1200" cap="all" baseline="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1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human.libretexts.org/Bookshelves/Composition/Advanced_Composition/Book%3A_How_Arguments_Work_-_A_Guide_to_Writing_and_Analyzing_Texts_in_College_(Mills)/04%3A_Assessing_the_Strength_of_an_Argumen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human.libretexts.org/Bookshelves/Composition/Advanced_Composition/Book%3A_How_Arguments_Work_-_A_Guide_to_Writing_and_Analyzing_Texts_in_College_(Mills)/zz%3A_Back_Matter/21%3A_Accessibility/Claim%2C_reason%2C_and_assumption_map"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human.libretexts.org/Bookshelves/Composition/Advanced_Composition/Book%3A_How_Arguments_Work_-_A_Guide_to_Writing_and_Analyzing_Texts_in_College_(Mills)/zz%3A_Back_Matter/21%3A_Accessibility/Claim%2C_reason%2C_and_two_assumptions%2C_one_questionable"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hyperlink" Target="https://docs.google.com/drawings/d/1gOu-MDqNN1NzR0oWcSl-gJOhQABD32BpXz2LG_mx6gg/edit?usp=sharin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asccc-oeri.org/" TargetMode="External"/><Relationship Id="rId5" Type="http://schemas.openxmlformats.org/officeDocument/2006/relationships/hyperlink" Target="https://creativecommons.org/licenses/by-nc/4.0/" TargetMode="External"/><Relationship Id="rId4" Type="http://schemas.openxmlformats.org/officeDocument/2006/relationships/hyperlink" Target="http://www.howargumentswork.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human.libretexts.org/Bookshelves/Composition/Advanced_Composition/Book%3A_How_Arguments_Work_-_A_Guide_to_Writing_and_Analyzing_Texts_in_College_(Mills)/04%3A_Assessing_the_Strength_of_an_Argument/4.02%3A_Check_If_the_Meaning_Is_Clea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human.libretexts.org/Bookshelves/Composition/Advanced_Composition/Book%3A_How_Arguments_Work_-_A_Guide_to_Writing_and_Analyzing_Texts_in_College_(Mills)/04%3A_Assessing_the_Strength_of_an_Argument/4.05%3A_Check_the_Argument's_Assumptions" TargetMode="External"/><Relationship Id="rId5" Type="http://schemas.openxmlformats.org/officeDocument/2006/relationships/hyperlink" Target="https://human.libretexts.org/Bookshelves/Composition/Advanced_Composition/Book%3A_How_Arguments_Work_-_A_Guide_to_Writing_and_Analyzing_Texts_in_College_(Mills)/04%3A_Assessing_the_Strength_of_an_Argument/4.04%3A_Decide_How_Strong_the_Evidence_Is" TargetMode="External"/><Relationship Id="rId4" Type="http://schemas.openxmlformats.org/officeDocument/2006/relationships/hyperlink" Target="https://human.libretexts.org/Bookshelves/Composition/Advanced_Composition/Book%3A_How_Arguments_Work_-_A_Guide_to_Writing_and_Analyzing_Texts_in_College_(Mills)/04%3A_Assessing_the_Strength_of_an_Argument/4.03%3A_Look_for_Exception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oercommons.org/courses/88-open-essays-a-reader-for-students-of-composition-rhetoric/view"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human.libretexts.org/Bookshelves/Composition/Advanced_Composition/Book%3A_How_Arguments_Work_-_A_Guide_to_Writing_and_Analyzing_Texts_in_College_(Mills)/15%3A_Teacher's_Guide/15.01%3A_15.1_Suggested_Short_Readings" TargetMode="External"/><Relationship Id="rId4" Type="http://schemas.openxmlformats.org/officeDocument/2006/relationships/hyperlink" Target="https://theconversation.com/coronavirus-closures-could-lead-to-a-radical-revolution-in-conservation-137050"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users/lppicture-5664606/?utm_source=link-attribution&amp;utm_medium=referral&amp;utm_campaign=image&amp;utm_content=3314035"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hyperlink" Target="http://www.pixabay.com/license" TargetMode="External"/><Relationship Id="rId4" Type="http://schemas.openxmlformats.org/officeDocument/2006/relationships/hyperlink" Target="https://pixabay.com/?utm_source=link-attribution&amp;utm_medium=referral&amp;utm_campaign=image&amp;utm_content=3314035"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74732" y="965200"/>
            <a:ext cx="6169336" cy="4329641"/>
          </a:xfrm>
        </p:spPr>
        <p:txBody>
          <a:bodyPr anchor="ctr">
            <a:normAutofit/>
          </a:bodyPr>
          <a:lstStyle/>
          <a:p>
            <a:r>
              <a:rPr lang="en-US" sz="5300" dirty="0"/>
              <a:t>How Arguments Work: </a:t>
            </a:r>
            <a:br>
              <a:rPr lang="en-US" sz="5300" dirty="0"/>
            </a:br>
            <a:r>
              <a:rPr lang="en-US" sz="2400" dirty="0"/>
              <a:t>A Guide to writing and analyzing texts in college </a:t>
            </a:r>
          </a:p>
        </p:txBody>
      </p:sp>
      <p:sp>
        <p:nvSpPr>
          <p:cNvPr id="3" name="Subtitle 2"/>
          <p:cNvSpPr>
            <a:spLocks noGrp="1"/>
          </p:cNvSpPr>
          <p:nvPr>
            <p:ph type="subTitle" idx="1"/>
          </p:nvPr>
        </p:nvSpPr>
        <p:spPr>
          <a:xfrm>
            <a:off x="964948" y="965200"/>
            <a:ext cx="3366484" cy="4329641"/>
          </a:xfrm>
        </p:spPr>
        <p:txBody>
          <a:bodyPr anchor="ctr">
            <a:normAutofit/>
          </a:bodyPr>
          <a:lstStyle/>
          <a:p>
            <a:pPr algn="r"/>
            <a:r>
              <a:rPr lang="en-US" sz="3200" b="1" dirty="0">
                <a:hlinkClick r:id="rId3"/>
              </a:rPr>
              <a:t>Chapter 4: Assessing the Strength of an Argument</a:t>
            </a:r>
            <a:endParaRPr lang="en-US" sz="3200" b="1" dirty="0"/>
          </a:p>
          <a:p>
            <a:pPr algn="r"/>
            <a:r>
              <a:rPr lang="en-US" sz="3200" b="1" dirty="0"/>
              <a:t>Sections 4.2-4.5</a:t>
            </a:r>
          </a:p>
        </p:txBody>
      </p:sp>
      <p:cxnSp>
        <p:nvCxnSpPr>
          <p:cNvPr id="10" name="Straight Connector 9">
            <a:extLst>
              <a:ext uri="{FF2B5EF4-FFF2-40B4-BE49-F238E27FC236}">
                <a16:creationId xmlns:a16="http://schemas.microsoft.com/office/drawing/2014/main" id="{6FE641DB-A503-41DE-ACA6-36B41C6C2B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082" y="162126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0CE42A09-4F29-4DF7-BE2A-F91C882A27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par>
                                <p:cTn id="13" presetID="10" presetClass="entr" presetSubtype="0" fill="hold" grpId="0" nodeType="withEffect">
                                  <p:stCondLst>
                                    <p:cond delay="500"/>
                                  </p:stCondLst>
                                  <p:iterate>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Shape 93"/>
        <p:cNvGrpSpPr/>
        <p:nvPr/>
      </p:nvGrpSpPr>
      <p:grpSpPr>
        <a:xfrm>
          <a:off x="0" y="0"/>
          <a:ext cx="0" cy="0"/>
          <a:chOff x="0" y="0"/>
          <a:chExt cx="0" cy="0"/>
        </a:xfrm>
      </p:grpSpPr>
      <p:sp>
        <p:nvSpPr>
          <p:cNvPr id="4" name="TextBox 3">
            <a:extLst>
              <a:ext uri="{FF2B5EF4-FFF2-40B4-BE49-F238E27FC236}">
                <a16:creationId xmlns:a16="http://schemas.microsoft.com/office/drawing/2014/main" id="{C9822F22-1C8B-274E-B55F-4E90320FE34F}"/>
              </a:ext>
            </a:extLst>
          </p:cNvPr>
          <p:cNvSpPr txBox="1"/>
          <p:nvPr/>
        </p:nvSpPr>
        <p:spPr>
          <a:xfrm>
            <a:off x="5561012" y="5899562"/>
            <a:ext cx="4495800" cy="246221"/>
          </a:xfrm>
          <a:prstGeom prst="rect">
            <a:avLst/>
          </a:prstGeom>
          <a:noFill/>
        </p:spPr>
        <p:txBody>
          <a:bodyPr wrap="square" rtlCol="0">
            <a:spAutoFit/>
          </a:bodyPr>
          <a:lstStyle/>
          <a:p>
            <a:r>
              <a:rPr lang="en-US" sz="1000" dirty="0">
                <a:hlinkClick r:id="rId3" tooltip="Claim, reason, and assumption map"/>
              </a:rPr>
              <a:t>Text description of argument assumption map</a:t>
            </a:r>
            <a:endParaRPr lang="en-US" sz="1000" dirty="0"/>
          </a:p>
        </p:txBody>
      </p:sp>
      <p:pic>
        <p:nvPicPr>
          <p:cNvPr id="96" name="Google Shape;96;p18" descr="A claim leads to a reason, supported below by an assumption."/>
          <p:cNvPicPr>
            <a:picLocks noChangeAspect="1"/>
          </p:cNvPicPr>
          <p:nvPr/>
        </p:nvPicPr>
        <p:blipFill>
          <a:blip r:embed="rId4">
            <a:alphaModFix/>
          </a:blip>
          <a:stretch>
            <a:fillRect/>
          </a:stretch>
        </p:blipFill>
        <p:spPr>
          <a:xfrm>
            <a:off x="3632026" y="958438"/>
            <a:ext cx="8556799" cy="4941124"/>
          </a:xfrm>
          <a:prstGeom prst="rect">
            <a:avLst/>
          </a:prstGeom>
          <a:noFill/>
          <a:ln>
            <a:noFill/>
          </a:ln>
        </p:spPr>
      </p:pic>
      <p:sp>
        <p:nvSpPr>
          <p:cNvPr id="2" name="Title 1">
            <a:extLst>
              <a:ext uri="{FF2B5EF4-FFF2-40B4-BE49-F238E27FC236}">
                <a16:creationId xmlns:a16="http://schemas.microsoft.com/office/drawing/2014/main" id="{9AFD8002-D49A-5547-8E29-AA00252A3068}"/>
              </a:ext>
            </a:extLst>
          </p:cNvPr>
          <p:cNvSpPr>
            <a:spLocks noGrp="1"/>
          </p:cNvSpPr>
          <p:nvPr>
            <p:ph type="title"/>
          </p:nvPr>
        </p:nvSpPr>
        <p:spPr>
          <a:xfrm>
            <a:off x="608012" y="1981200"/>
            <a:ext cx="2667000" cy="3200400"/>
          </a:xfrm>
        </p:spPr>
        <p:txBody>
          <a:bodyPr>
            <a:noAutofit/>
          </a:bodyPr>
          <a:lstStyle/>
          <a:p>
            <a:r>
              <a:rPr lang="en-US" sz="2800" dirty="0"/>
              <a:t>Sample Map of a Claim, Reason, and Associated Assumption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Shape 106"/>
        <p:cNvGrpSpPr/>
        <p:nvPr/>
      </p:nvGrpSpPr>
      <p:grpSpPr>
        <a:xfrm>
          <a:off x="0" y="0"/>
          <a:ext cx="0" cy="0"/>
          <a:chOff x="0" y="0"/>
          <a:chExt cx="0" cy="0"/>
        </a:xfrm>
      </p:grpSpPr>
      <p:sp>
        <p:nvSpPr>
          <p:cNvPr id="108" name="Google Shape;108;p20"/>
          <p:cNvSpPr txBox="1">
            <a:spLocks noGrp="1"/>
          </p:cNvSpPr>
          <p:nvPr>
            <p:ph type="body" idx="1"/>
          </p:nvPr>
        </p:nvSpPr>
        <p:spPr>
          <a:xfrm>
            <a:off x="415492" y="1645898"/>
            <a:ext cx="11357841" cy="4445242"/>
          </a:xfrm>
          <a:prstGeom prst="rect">
            <a:avLst/>
          </a:prstGeom>
        </p:spPr>
        <p:txBody>
          <a:bodyPr spcFirstLastPara="1" vert="horz" wrap="square" lIns="121868" tIns="121868" rIns="121868" bIns="121868" rtlCol="0" anchor="t" anchorCtr="0">
            <a:normAutofit/>
          </a:bodyPr>
          <a:lstStyle/>
          <a:p>
            <a:pPr marL="0" indent="0">
              <a:buNone/>
            </a:pPr>
            <a:r>
              <a:rPr lang="en" sz="2400" dirty="0"/>
              <a:t>The scenario test is a simple way to help us identify exceptions and assumptions. If you find a reason give for a claim, see if you can imagine a case where the reason is true and the claim isn’t.</a:t>
            </a:r>
            <a:br>
              <a:rPr lang="en" sz="2400" dirty="0"/>
            </a:br>
            <a:endParaRPr sz="2400" dirty="0"/>
          </a:p>
          <a:p>
            <a:pPr marL="0" indent="0">
              <a:spcBef>
                <a:spcPts val="1600"/>
              </a:spcBef>
              <a:buNone/>
            </a:pPr>
            <a:r>
              <a:rPr lang="en" sz="2400" dirty="0"/>
              <a:t>Just because _____________ </a:t>
            </a:r>
            <a:endParaRPr sz="2400" dirty="0"/>
          </a:p>
          <a:p>
            <a:pPr marL="0" indent="0">
              <a:spcBef>
                <a:spcPts val="1600"/>
              </a:spcBef>
              <a:buNone/>
            </a:pPr>
            <a:r>
              <a:rPr lang="en" sz="2400" dirty="0"/>
              <a:t>doesn’t mean that _____________</a:t>
            </a:r>
            <a:endParaRPr sz="2400" dirty="0"/>
          </a:p>
          <a:p>
            <a:pPr marL="0" indent="0">
              <a:spcBef>
                <a:spcPts val="1600"/>
              </a:spcBef>
              <a:spcAft>
                <a:spcPts val="1600"/>
              </a:spcAft>
              <a:buNone/>
            </a:pPr>
            <a:r>
              <a:rPr lang="en" sz="2400" dirty="0"/>
              <a:t>because it could be that _____________.</a:t>
            </a:r>
            <a:endParaRPr sz="2400" dirty="0"/>
          </a:p>
        </p:txBody>
      </p:sp>
      <p:sp>
        <p:nvSpPr>
          <p:cNvPr id="107" name="Google Shape;107;p20"/>
          <p:cNvSpPr txBox="1">
            <a:spLocks noGrp="1"/>
          </p:cNvSpPr>
          <p:nvPr>
            <p:ph type="title"/>
          </p:nvPr>
        </p:nvSpPr>
        <p:spPr>
          <a:xfrm>
            <a:off x="5789612" y="533400"/>
            <a:ext cx="11357841" cy="763401"/>
          </a:xfrm>
          <a:prstGeom prst="rect">
            <a:avLst/>
          </a:prstGeom>
        </p:spPr>
        <p:txBody>
          <a:bodyPr spcFirstLastPara="1" vert="horz" wrap="square" lIns="121868" tIns="121868" rIns="121868" bIns="121868" rtlCol="0" anchor="t" anchorCtr="0">
            <a:normAutofit fontScale="90000"/>
          </a:bodyPr>
          <a:lstStyle/>
          <a:p>
            <a:pPr algn="l"/>
            <a:r>
              <a:rPr lang="en" dirty="0"/>
              <a:t>The scenario test</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Shape 112"/>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B49330-D80A-2143-9C25-4C7879D165C8}"/>
              </a:ext>
            </a:extLst>
          </p:cNvPr>
          <p:cNvSpPr>
            <a:spLocks noGrp="1"/>
          </p:cNvSpPr>
          <p:nvPr>
            <p:ph sz="half" idx="2"/>
          </p:nvPr>
        </p:nvSpPr>
        <p:spPr>
          <a:xfrm>
            <a:off x="7237412" y="2194560"/>
            <a:ext cx="4265792" cy="4024125"/>
          </a:xfrm>
        </p:spPr>
        <p:txBody>
          <a:bodyPr>
            <a:noAutofit/>
          </a:bodyPr>
          <a:lstStyle/>
          <a:p>
            <a:pPr marL="0" indent="0">
              <a:buNone/>
            </a:pPr>
            <a:r>
              <a:rPr lang="en-US" sz="2400" dirty="0">
                <a:highlight>
                  <a:srgbClr val="FFFFFF"/>
                </a:highlight>
                <a:ea typeface="Arial"/>
                <a:cs typeface="Arial"/>
                <a:sym typeface="Arial"/>
              </a:rPr>
              <a:t>2. This helps us identify an assumption needed to link the claim and reason: </a:t>
            </a:r>
          </a:p>
          <a:p>
            <a:pPr marL="0" indent="0">
              <a:buNone/>
            </a:pPr>
            <a:r>
              <a:rPr lang="en-US" sz="2400" i="1" dirty="0">
                <a:highlight>
                  <a:srgbClr val="FFFF00"/>
                </a:highlight>
                <a:ea typeface="Arial"/>
                <a:cs typeface="Arial"/>
                <a:sym typeface="Arial"/>
              </a:rPr>
              <a:t>Assumption: We can tell if something is ethical by whether or not it feels right.</a:t>
            </a:r>
          </a:p>
          <a:p>
            <a:endParaRPr lang="en-US" sz="2400" dirty="0">
              <a:highlight>
                <a:srgbClr val="FFFF00"/>
              </a:highlight>
            </a:endParaRPr>
          </a:p>
          <a:p>
            <a:pPr marL="0" indent="0">
              <a:buNone/>
            </a:pPr>
            <a:r>
              <a:rPr lang="en-US" sz="2400" dirty="0"/>
              <a:t>3. Now we can consider whether this assumption is valid or needs support or further explanation.</a:t>
            </a:r>
          </a:p>
        </p:txBody>
      </p:sp>
      <p:sp>
        <p:nvSpPr>
          <p:cNvPr id="114" name="Google Shape;114;p21"/>
          <p:cNvSpPr txBox="1">
            <a:spLocks noGrp="1"/>
          </p:cNvSpPr>
          <p:nvPr>
            <p:ph sz="half" idx="1"/>
          </p:nvPr>
        </p:nvSpPr>
        <p:spPr>
          <a:xfrm>
            <a:off x="685621" y="2194560"/>
            <a:ext cx="6323191" cy="4024125"/>
          </a:xfrm>
          <a:prstGeom prst="rect">
            <a:avLst/>
          </a:prstGeom>
        </p:spPr>
        <p:txBody>
          <a:bodyPr spcFirstLastPara="1" vert="horz" wrap="square" lIns="121868" tIns="121868" rIns="121868" bIns="121868" rtlCol="0" anchor="t" anchorCtr="0">
            <a:normAutofit/>
          </a:bodyPr>
          <a:lstStyle/>
          <a:p>
            <a:pPr marL="0" indent="0">
              <a:buNone/>
            </a:pPr>
            <a:r>
              <a:rPr lang="en" sz="2400" dirty="0">
                <a:highlight>
                  <a:srgbClr val="FFFFFF"/>
                </a:highlight>
                <a:ea typeface="Arial"/>
                <a:cs typeface="Arial"/>
                <a:sym typeface="Arial"/>
              </a:rPr>
              <a:t>1. Let’s say we try the scenario test with the border argument claim and reason, and come up with this:</a:t>
            </a:r>
          </a:p>
          <a:p>
            <a:pPr marL="0" indent="0">
              <a:buNone/>
            </a:pPr>
            <a:r>
              <a:rPr lang="en" sz="2400" i="1" dirty="0">
                <a:highlight>
                  <a:srgbClr val="FFFF00"/>
                </a:highlight>
                <a:ea typeface="Arial"/>
                <a:cs typeface="Arial"/>
                <a:sym typeface="Arial"/>
              </a:rPr>
              <a:t>“Just because we would feel it was right to cross the border without permission doesn't necessarily mean that we must recognize illegal crossing as ethical because it could be that our personal feelings are not always the best guide to ethics.”</a:t>
            </a:r>
            <a:endParaRPr sz="2533" i="1" dirty="0">
              <a:highlight>
                <a:srgbClr val="FFFF00"/>
              </a:highlight>
              <a:ea typeface="Arial"/>
              <a:cs typeface="Arial"/>
              <a:sym typeface="Arial"/>
            </a:endParaRPr>
          </a:p>
          <a:p>
            <a:pPr marL="0" indent="0">
              <a:spcBef>
                <a:spcPts val="1600"/>
              </a:spcBef>
              <a:spcAft>
                <a:spcPts val="1600"/>
              </a:spcAft>
              <a:buNone/>
            </a:pPr>
            <a:endParaRPr sz="3199" dirty="0"/>
          </a:p>
        </p:txBody>
      </p:sp>
      <p:sp>
        <p:nvSpPr>
          <p:cNvPr id="113" name="Google Shape;113;p21"/>
          <p:cNvSpPr txBox="1">
            <a:spLocks noGrp="1"/>
          </p:cNvSpPr>
          <p:nvPr>
            <p:ph type="title"/>
          </p:nvPr>
        </p:nvSpPr>
        <p:spPr>
          <a:prstGeom prst="rect">
            <a:avLst/>
          </a:prstGeom>
        </p:spPr>
        <p:txBody>
          <a:bodyPr spcFirstLastPara="1" vert="horz" wrap="square" lIns="121868" tIns="121868" rIns="121868" bIns="121868" rtlCol="0" anchor="t" anchorCtr="0">
            <a:normAutofit/>
          </a:bodyPr>
          <a:lstStyle/>
          <a:p>
            <a:pPr algn="l"/>
            <a:r>
              <a:rPr lang="en-US" dirty="0"/>
              <a:t>The scenario test--example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Shape 118"/>
        <p:cNvGrpSpPr/>
        <p:nvPr/>
      </p:nvGrpSpPr>
      <p:grpSpPr>
        <a:xfrm>
          <a:off x="0" y="0"/>
          <a:ext cx="0" cy="0"/>
          <a:chOff x="0" y="0"/>
          <a:chExt cx="0" cy="0"/>
        </a:xfrm>
      </p:grpSpPr>
      <p:sp>
        <p:nvSpPr>
          <p:cNvPr id="4" name="TextBox 3">
            <a:extLst>
              <a:ext uri="{FF2B5EF4-FFF2-40B4-BE49-F238E27FC236}">
                <a16:creationId xmlns:a16="http://schemas.microsoft.com/office/drawing/2014/main" id="{68C0D09A-CCCF-5E44-8F29-D4844A0B38F1}"/>
              </a:ext>
            </a:extLst>
          </p:cNvPr>
          <p:cNvSpPr txBox="1"/>
          <p:nvPr/>
        </p:nvSpPr>
        <p:spPr>
          <a:xfrm>
            <a:off x="6475412" y="6343663"/>
            <a:ext cx="4572000" cy="246221"/>
          </a:xfrm>
          <a:prstGeom prst="rect">
            <a:avLst/>
          </a:prstGeom>
          <a:noFill/>
        </p:spPr>
        <p:txBody>
          <a:bodyPr wrap="square" rtlCol="0">
            <a:spAutoFit/>
          </a:bodyPr>
          <a:lstStyle/>
          <a:p>
            <a:r>
              <a:rPr lang="en-US" sz="1000" dirty="0">
                <a:hlinkClick r:id="rId3" tooltip="Claim, reason, and two assumptions, one questionable"/>
              </a:rPr>
              <a:t>Text description of the quesitonable assumption map</a:t>
            </a:r>
            <a:endParaRPr lang="en-US" sz="1000" dirty="0"/>
          </a:p>
        </p:txBody>
      </p:sp>
      <p:pic>
        <p:nvPicPr>
          <p:cNvPr id="121" name="Google Shape;121;p22" descr="The reason &quot;We would feel it was right to cross the border without permission&quot; leads to the claim &quot;We must recognize illegal crossing as ethical.&quot;  In between and underneath them, two assumptions are listed.  The one below is in a box with solid lines: &quot;Assumption: We should apply the same standard to others that we would apply to ourselves.&quot;  The other assumption is in a box with a dotted line and a question mark outlined behind it: &quot;Assumption: We can tell if something is ethical by whether or not it feels right.&quot;"/>
          <p:cNvPicPr preferRelativeResize="0">
            <a:picLocks noChangeAspect="1"/>
          </p:cNvPicPr>
          <p:nvPr/>
        </p:nvPicPr>
        <p:blipFill>
          <a:blip r:embed="rId4">
            <a:alphaModFix/>
          </a:blip>
          <a:stretch>
            <a:fillRect/>
          </a:stretch>
        </p:blipFill>
        <p:spPr>
          <a:xfrm>
            <a:off x="4624706" y="914400"/>
            <a:ext cx="7387710" cy="5429263"/>
          </a:xfrm>
          <a:prstGeom prst="rect">
            <a:avLst/>
          </a:prstGeom>
          <a:noFill/>
          <a:ln>
            <a:noFill/>
          </a:ln>
        </p:spPr>
      </p:pic>
      <p:sp>
        <p:nvSpPr>
          <p:cNvPr id="119" name="Google Shape;119;p22"/>
          <p:cNvSpPr txBox="1">
            <a:spLocks noGrp="1"/>
          </p:cNvSpPr>
          <p:nvPr>
            <p:ph type="title"/>
          </p:nvPr>
        </p:nvSpPr>
        <p:spPr>
          <a:xfrm>
            <a:off x="227012" y="1645898"/>
            <a:ext cx="3868161" cy="3442620"/>
          </a:xfrm>
          <a:prstGeom prst="rect">
            <a:avLst/>
          </a:prstGeom>
        </p:spPr>
        <p:txBody>
          <a:bodyPr spcFirstLastPara="1" vert="horz" wrap="square" lIns="121868" tIns="121868" rIns="121868" bIns="121868" rtlCol="0" anchor="t" anchorCtr="0">
            <a:normAutofit/>
          </a:bodyPr>
          <a:lstStyle/>
          <a:p>
            <a:pPr algn="l"/>
            <a:r>
              <a:rPr lang="en-US" dirty="0"/>
              <a:t>Sample map showing a questionable assumption</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Shape 100"/>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019B69-9D43-4246-A042-B6B57D305445}"/>
              </a:ext>
            </a:extLst>
          </p:cNvPr>
          <p:cNvSpPr>
            <a:spLocks noGrp="1"/>
          </p:cNvSpPr>
          <p:nvPr>
            <p:ph idx="1"/>
          </p:nvPr>
        </p:nvSpPr>
        <p:spPr/>
        <p:txBody>
          <a:bodyPr>
            <a:normAutofit/>
          </a:bodyPr>
          <a:lstStyle/>
          <a:p>
            <a:pPr marL="514350" indent="-514350">
              <a:buFont typeface="+mj-lt"/>
              <a:buAutoNum type="arabicPeriod"/>
            </a:pPr>
            <a:r>
              <a:rPr lang="en-US" sz="3000" dirty="0"/>
              <a:t>In groups, open the </a:t>
            </a:r>
            <a:r>
              <a:rPr lang="en-US" sz="3000" dirty="0">
                <a:hlinkClick r:id="rId3"/>
              </a:rPr>
              <a:t>Google Drawing assumption template</a:t>
            </a:r>
            <a:r>
              <a:rPr lang="en-US" sz="3000" dirty="0"/>
              <a:t> to map out one claim, one reason, and the assumption they depend on. </a:t>
            </a:r>
          </a:p>
          <a:p>
            <a:pPr marL="514350" indent="-514350">
              <a:buFont typeface="+mj-lt"/>
              <a:buAutoNum type="arabicPeriod"/>
            </a:pPr>
            <a:r>
              <a:rPr lang="en-US" sz="3000" dirty="0"/>
              <a:t>Select “File,” then “Make a copy” to create your own map.</a:t>
            </a:r>
          </a:p>
          <a:p>
            <a:pPr marL="0" indent="0">
              <a:buNone/>
            </a:pPr>
            <a:endParaRPr lang="en-US" dirty="0"/>
          </a:p>
          <a:p>
            <a:endParaRPr lang="en-US" dirty="0"/>
          </a:p>
          <a:p>
            <a:endParaRPr lang="en-US" dirty="0"/>
          </a:p>
        </p:txBody>
      </p:sp>
      <p:sp>
        <p:nvSpPr>
          <p:cNvPr id="101" name="Google Shape;101;p19"/>
          <p:cNvSpPr txBox="1">
            <a:spLocks noGrp="1"/>
          </p:cNvSpPr>
          <p:nvPr>
            <p:ph type="title"/>
          </p:nvPr>
        </p:nvSpPr>
        <p:spPr>
          <a:prstGeom prst="rect">
            <a:avLst/>
          </a:prstGeom>
        </p:spPr>
        <p:txBody>
          <a:bodyPr spcFirstLastPara="1" vert="horz" wrap="square" lIns="121868" tIns="121868" rIns="121868" bIns="121868" rtlCol="0" anchor="t" anchorCtr="0">
            <a:normAutofit fontScale="90000"/>
          </a:bodyPr>
          <a:lstStyle/>
          <a:p>
            <a:pPr algn="l"/>
            <a:r>
              <a:rPr lang="en" dirty="0"/>
              <a:t>Make your own assumption map</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Shape 90"/>
        <p:cNvGrpSpPr/>
        <p:nvPr/>
      </p:nvGrpSpPr>
      <p:grpSpPr>
        <a:xfrm>
          <a:off x="0" y="0"/>
          <a:ext cx="0" cy="0"/>
          <a:chOff x="0" y="0"/>
          <a:chExt cx="0" cy="0"/>
        </a:xfrm>
      </p:grpSpPr>
      <p:pic>
        <p:nvPicPr>
          <p:cNvPr id="3" name="Picture 2">
            <a:extLst>
              <a:ext uri="{FF2B5EF4-FFF2-40B4-BE49-F238E27FC236}">
                <a16:creationId xmlns:a16="http://schemas.microsoft.com/office/drawing/2014/main" id="{FBCD092D-6169-6D47-9501-CD1C09712406}"/>
              </a:ext>
              <a:ext uri="{C183D7F6-B498-43B3-948B-1728B52AA6E4}">
                <adec:decorative xmlns:adec="http://schemas.microsoft.com/office/drawing/2017/decorative" val="1"/>
              </a:ext>
            </a:extLst>
          </p:cNvPr>
          <p:cNvPicPr>
            <a:picLocks noChangeAspect="1"/>
          </p:cNvPicPr>
          <p:nvPr/>
        </p:nvPicPr>
        <p:blipFill rotWithShape="1">
          <a:blip r:embed="rId3"/>
          <a:srcRect t="657" r="-2" b="-2"/>
          <a:stretch/>
        </p:blipFill>
        <p:spPr>
          <a:xfrm>
            <a:off x="5302765" y="10"/>
            <a:ext cx="6886060" cy="6857990"/>
          </a:xfrm>
          <a:prstGeom prst="rect">
            <a:avLst/>
          </a:prstGeom>
        </p:spPr>
      </p:pic>
      <p:sp>
        <p:nvSpPr>
          <p:cNvPr id="4" name="Content Placeholder 3">
            <a:extLst>
              <a:ext uri="{FF2B5EF4-FFF2-40B4-BE49-F238E27FC236}">
                <a16:creationId xmlns:a16="http://schemas.microsoft.com/office/drawing/2014/main" id="{7FB9449C-279A-2B41-8653-64EF0A5C5E10}"/>
              </a:ext>
            </a:extLst>
          </p:cNvPr>
          <p:cNvSpPr>
            <a:spLocks noGrp="1"/>
          </p:cNvSpPr>
          <p:nvPr>
            <p:ph idx="1"/>
          </p:nvPr>
        </p:nvSpPr>
        <p:spPr>
          <a:xfrm>
            <a:off x="685621" y="2364573"/>
            <a:ext cx="3976603" cy="3854112"/>
          </a:xfrm>
        </p:spPr>
        <p:txBody>
          <a:bodyPr>
            <a:normAutofit/>
          </a:bodyPr>
          <a:lstStyle/>
          <a:p>
            <a:pPr lvl="0"/>
            <a:r>
              <a:rPr lang="en-US" sz="2000" dirty="0"/>
              <a:t>This slide presentation accompanies </a:t>
            </a:r>
            <a:r>
              <a:rPr lang="en-US" sz="2000" i="1" dirty="0">
                <a:hlinkClick r:id="rId4"/>
              </a:rPr>
              <a:t>How Arguments Work: - A Guide to Writing and Analyzing Texts in College </a:t>
            </a:r>
            <a:r>
              <a:rPr lang="en-US" sz="2000" dirty="0"/>
              <a:t>by Anna Mills.</a:t>
            </a:r>
          </a:p>
          <a:p>
            <a:r>
              <a:rPr lang="en-US" sz="2000" dirty="0"/>
              <a:t>These Chapter 4 slides by Natalie Peterkin are licensed </a:t>
            </a:r>
            <a:r>
              <a:rPr lang="en-US" sz="2000" dirty="0">
                <a:hlinkClick r:id="rId5"/>
              </a:rPr>
              <a:t>CC BY-NC 4.0</a:t>
            </a:r>
            <a:r>
              <a:rPr lang="en-US" sz="2000" dirty="0"/>
              <a:t>.</a:t>
            </a:r>
          </a:p>
          <a:p>
            <a:pPr lvl="0"/>
            <a:r>
              <a:rPr lang="en-US" sz="2000" dirty="0"/>
              <a:t>This project is sponsored by </a:t>
            </a:r>
            <a:r>
              <a:rPr lang="en-US" sz="2000" dirty="0">
                <a:hlinkClick r:id="rId6"/>
              </a:rPr>
              <a:t>ASCCC OERI</a:t>
            </a:r>
            <a:r>
              <a:rPr lang="en-US" sz="2000" dirty="0"/>
              <a:t>.</a:t>
            </a:r>
          </a:p>
          <a:p>
            <a:endParaRPr lang="en-US" sz="1600" dirty="0"/>
          </a:p>
        </p:txBody>
      </p:sp>
      <p:sp>
        <p:nvSpPr>
          <p:cNvPr id="91" name="Google Shape;91;p2"/>
          <p:cNvSpPr txBox="1">
            <a:spLocks noGrp="1"/>
          </p:cNvSpPr>
          <p:nvPr>
            <p:ph type="title"/>
          </p:nvPr>
        </p:nvSpPr>
        <p:spPr>
          <a:xfrm>
            <a:off x="685620" y="764373"/>
            <a:ext cx="3976603" cy="1600200"/>
          </a:xfrm>
          <a:prstGeom prst="rect">
            <a:avLst/>
          </a:prstGeom>
        </p:spPr>
        <p:txBody>
          <a:bodyPr spcFirstLastPara="1" lIns="121875" tIns="60925" rIns="121875" bIns="60925" anchor="b" anchorCtr="0">
            <a:normAutofit/>
          </a:bodyPr>
          <a:lstStyle/>
          <a:p>
            <a:pPr marL="0" lvl="0" indent="0" algn="l" rtl="0">
              <a:spcBef>
                <a:spcPts val="0"/>
              </a:spcBef>
              <a:spcAft>
                <a:spcPts val="0"/>
              </a:spcAft>
              <a:buClr>
                <a:schemeClr val="dk1"/>
              </a:buClr>
              <a:buSzPts val="4400"/>
              <a:buFont typeface="Century Gothic"/>
              <a:buNone/>
            </a:pPr>
            <a:r>
              <a:rPr lang="en-US" sz="3200" dirty="0"/>
              <a:t>Attributions and Licensing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29152A-9BE0-5343-A308-99D02150E821}"/>
              </a:ext>
            </a:extLst>
          </p:cNvPr>
          <p:cNvSpPr>
            <a:spLocks noGrp="1"/>
          </p:cNvSpPr>
          <p:nvPr>
            <p:ph idx="1"/>
          </p:nvPr>
        </p:nvSpPr>
        <p:spPr/>
        <p:txBody>
          <a:bodyPr>
            <a:normAutofit/>
          </a:bodyPr>
          <a:lstStyle/>
          <a:p>
            <a:r>
              <a:rPr lang="en-US" sz="3200" u="sng" dirty="0">
                <a:hlinkClick r:id="rId3" tooltip="4.2: Check If the Meaning Is Clear"/>
              </a:rPr>
              <a:t>4.2: Check If the Meaning Is Clear</a:t>
            </a:r>
            <a:endParaRPr lang="en-US" sz="3200" u="sng" dirty="0"/>
          </a:p>
          <a:p>
            <a:r>
              <a:rPr lang="en-US" sz="3200" u="sng" dirty="0">
                <a:hlinkClick r:id="rId4" tooltip="4.3: Look for Exceptions"/>
              </a:rPr>
              <a:t>4.3: Look for Exceptions</a:t>
            </a:r>
            <a:endParaRPr lang="en-US" sz="3200" u="sng" dirty="0"/>
          </a:p>
          <a:p>
            <a:r>
              <a:rPr lang="en-US" sz="3200" u="sng" dirty="0">
                <a:hlinkClick r:id="rId5" tooltip="4.4: Decide How Strong the Evidence Is"/>
              </a:rPr>
              <a:t>4.4: Decide How Strong the Evidence Is</a:t>
            </a:r>
            <a:endParaRPr lang="en-US" sz="3200" u="sng" dirty="0"/>
          </a:p>
          <a:p>
            <a:r>
              <a:rPr lang="en-US" sz="3200" u="sng" dirty="0">
                <a:hlinkClick r:id="rId6" tooltip="4.5: Check the Argument's Assumptions"/>
              </a:rPr>
              <a:t>4.5: Check the Argument's Assumptions</a:t>
            </a:r>
            <a:endParaRPr lang="en-US" sz="3200" dirty="0"/>
          </a:p>
        </p:txBody>
      </p:sp>
      <p:sp>
        <p:nvSpPr>
          <p:cNvPr id="2" name="Title 1"/>
          <p:cNvSpPr>
            <a:spLocks noGrp="1"/>
          </p:cNvSpPr>
          <p:nvPr>
            <p:ph type="title"/>
          </p:nvPr>
        </p:nvSpPr>
        <p:spPr/>
        <p:txBody>
          <a:bodyPr/>
          <a:lstStyle/>
          <a:p>
            <a:r>
              <a:rPr lang="en-US" dirty="0"/>
              <a:t>Content Overview</a:t>
            </a:r>
          </a:p>
        </p:txBody>
      </p:sp>
    </p:spTree>
    <p:extLst>
      <p:ext uri="{BB962C8B-B14F-4D97-AF65-F5344CB8AC3E}">
        <p14:creationId xmlns:p14="http://schemas.microsoft.com/office/powerpoint/2010/main" val="1340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4" name="Text Placeholder 3"/>
          <p:cNvSpPr>
            <a:spLocks noGrp="1"/>
          </p:cNvSpPr>
          <p:nvPr>
            <p:ph sz="half" idx="2"/>
          </p:nvPr>
        </p:nvSpPr>
        <p:spPr>
          <a:xfrm>
            <a:off x="2985636" y="2057401"/>
            <a:ext cx="8608357" cy="4722026"/>
          </a:xfrm>
        </p:spPr>
        <p:txBody>
          <a:bodyPr>
            <a:normAutofit fontScale="55000" lnSpcReduction="20000"/>
          </a:bodyPr>
          <a:lstStyle/>
          <a:p>
            <a:pPr marL="0" indent="0">
              <a:buNone/>
            </a:pPr>
            <a:r>
              <a:rPr lang="en-US" b="1" dirty="0"/>
              <a:t>Phrases for pointing out what is not clear</a:t>
            </a:r>
          </a:p>
          <a:p>
            <a:pPr marL="0" indent="0">
              <a:buNone/>
            </a:pPr>
            <a:r>
              <a:rPr lang="en-US" dirty="0"/>
              <a:t>We do not need any special vocabulary to point out ambiguity, but sometimes seeing typical phrases can help jumpstart our thinking. Here are some approaches:</a:t>
            </a:r>
          </a:p>
          <a:p>
            <a:pPr marL="0" indent="0">
              <a:buNone/>
            </a:pPr>
            <a:r>
              <a:rPr lang="en-US" b="1" dirty="0"/>
              <a:t>Ask a question</a:t>
            </a:r>
          </a:p>
          <a:p>
            <a:r>
              <a:rPr lang="en-US" dirty="0"/>
              <a:t>What exactly does she mean by _____________?  </a:t>
            </a:r>
          </a:p>
          <a:p>
            <a:pPr marL="0" indent="0">
              <a:buNone/>
            </a:pPr>
            <a:r>
              <a:rPr lang="en-US" b="1" dirty="0"/>
              <a:t>Describe the author’s actions and shortcomings</a:t>
            </a:r>
          </a:p>
          <a:p>
            <a:r>
              <a:rPr lang="en-US" dirty="0"/>
              <a:t>He seems to imply that _____________, but leaves ambiguous whether or not that means_____________.</a:t>
            </a:r>
          </a:p>
          <a:p>
            <a:r>
              <a:rPr lang="en-US" dirty="0"/>
              <a:t>They fail to clarify what exactly _____________ refers to.</a:t>
            </a:r>
          </a:p>
          <a:p>
            <a:r>
              <a:rPr lang="en-US" dirty="0"/>
              <a:t>He does not define what he means by _____________.</a:t>
            </a:r>
          </a:p>
          <a:p>
            <a:r>
              <a:rPr lang="en-US" dirty="0"/>
              <a:t>She explores _____________, but fails to articulate a clear message.</a:t>
            </a:r>
          </a:p>
          <a:p>
            <a:pPr marL="0" indent="0">
              <a:buNone/>
            </a:pPr>
            <a:r>
              <a:rPr lang="en-US" b="1" dirty="0"/>
              <a:t>Refer to the argument’s failure to clarify</a:t>
            </a:r>
          </a:p>
          <a:p>
            <a:r>
              <a:rPr lang="en-US" dirty="0"/>
              <a:t>This leaves open the question of _____________.</a:t>
            </a:r>
          </a:p>
          <a:p>
            <a:r>
              <a:rPr lang="en-US" dirty="0"/>
              <a:t>The argument never specifies whether _____________ or _____________.</a:t>
            </a:r>
          </a:p>
          <a:p>
            <a:pPr marL="0" indent="0">
              <a:buNone/>
            </a:pPr>
            <a:r>
              <a:rPr lang="en-US" b="1" dirty="0"/>
              <a:t>Refer to readers’ probable confusion</a:t>
            </a:r>
          </a:p>
          <a:p>
            <a:r>
              <a:rPr lang="en-US" dirty="0"/>
              <a:t>Readers will wonder if they mean_____________ or _____________.</a:t>
            </a:r>
          </a:p>
          <a:p>
            <a:r>
              <a:rPr lang="en-US" dirty="0"/>
              <a:t>Readers may be confused by the shifting meaning of the term “_____________.”</a:t>
            </a:r>
          </a:p>
          <a:p>
            <a:r>
              <a:rPr lang="en-US" dirty="0"/>
              <a:t>Many will interpret _____________ to mean _____________, but some might also take it to mean _____________. </a:t>
            </a:r>
          </a:p>
          <a:p>
            <a:endParaRPr lang="en-US" dirty="0"/>
          </a:p>
          <a:p>
            <a:endParaRPr lang="en-US" dirty="0"/>
          </a:p>
        </p:txBody>
      </p:sp>
      <p:sp>
        <p:nvSpPr>
          <p:cNvPr id="3" name="Content Placeholder 2"/>
          <p:cNvSpPr>
            <a:spLocks noGrp="1"/>
          </p:cNvSpPr>
          <p:nvPr>
            <p:ph sz="half" idx="1"/>
          </p:nvPr>
        </p:nvSpPr>
        <p:spPr>
          <a:xfrm>
            <a:off x="685621" y="1600200"/>
            <a:ext cx="1598791" cy="4495799"/>
          </a:xfrm>
        </p:spPr>
        <p:txBody>
          <a:bodyPr>
            <a:noAutofit/>
          </a:bodyPr>
          <a:lstStyle/>
          <a:p>
            <a:pPr marL="0" indent="0">
              <a:buNone/>
            </a:pPr>
            <a:r>
              <a:rPr lang="en-US" sz="1600" dirty="0"/>
              <a:t>Sometimes we can identify the point a writer is trying to make, but major questions still remain about what the writer means. Such critique can point out the </a:t>
            </a:r>
            <a:r>
              <a:rPr lang="en-US" sz="1600" b="1" dirty="0"/>
              <a:t>ambiguity</a:t>
            </a:r>
            <a:r>
              <a:rPr lang="en-US" sz="1600" dirty="0"/>
              <a:t>--the many possible meanings of some part of the argument.</a:t>
            </a:r>
          </a:p>
        </p:txBody>
      </p:sp>
      <p:sp>
        <p:nvSpPr>
          <p:cNvPr id="2" name="Title 1"/>
          <p:cNvSpPr>
            <a:spLocks noGrp="1"/>
          </p:cNvSpPr>
          <p:nvPr>
            <p:ph type="title"/>
          </p:nvPr>
        </p:nvSpPr>
        <p:spPr/>
        <p:txBody>
          <a:bodyPr/>
          <a:lstStyle/>
          <a:p>
            <a:r>
              <a:rPr lang="en-US" dirty="0"/>
              <a:t>Checking if the Meaning is Clear</a:t>
            </a:r>
          </a:p>
        </p:txBody>
      </p:sp>
    </p:spTree>
    <p:extLst>
      <p:ext uri="{BB962C8B-B14F-4D97-AF65-F5344CB8AC3E}">
        <p14:creationId xmlns:p14="http://schemas.microsoft.com/office/powerpoint/2010/main" val="175068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037363-DDD8-4A8A-833F-E976DFDBA153}"/>
              </a:ext>
            </a:extLst>
          </p:cNvPr>
          <p:cNvSpPr>
            <a:spLocks noGrp="1"/>
          </p:cNvSpPr>
          <p:nvPr>
            <p:ph sz="half" idx="2"/>
          </p:nvPr>
        </p:nvSpPr>
        <p:spPr>
          <a:xfrm>
            <a:off x="4113212" y="685800"/>
            <a:ext cx="7389993" cy="5867400"/>
          </a:xfrm>
        </p:spPr>
        <p:txBody>
          <a:bodyPr>
            <a:normAutofit lnSpcReduction="10000"/>
          </a:bodyPr>
          <a:lstStyle/>
          <a:p>
            <a:pPr marL="0" indent="0" algn="ctr">
              <a:buNone/>
            </a:pPr>
            <a:r>
              <a:rPr lang="en-US" b="1" dirty="0"/>
              <a:t>Suggested Short Readings</a:t>
            </a:r>
          </a:p>
          <a:p>
            <a:pPr marL="342900" indent="-342900">
              <a:buAutoNum type="arabicPeriod"/>
            </a:pPr>
            <a:r>
              <a:rPr lang="en-US" sz="2400" dirty="0"/>
              <a:t>“</a:t>
            </a:r>
            <a:r>
              <a:rPr lang="en-US" sz="2400" u="sng" dirty="0">
                <a:hlinkClick r:id="rId3"/>
              </a:rPr>
              <a:t>Must the President Be a Moral Leader?</a:t>
            </a:r>
            <a:r>
              <a:rPr lang="en-US" sz="2400" dirty="0"/>
              <a:t>” by Michael Blake (69-73). Michael Black explores how a President’s character and virtues may impact leadership. However, the differences between right and wrong are blurred in the world of politics.</a:t>
            </a:r>
          </a:p>
          <a:p>
            <a:pPr marL="342900" indent="-342900">
              <a:buAutoNum type="arabicPeriod"/>
            </a:pPr>
            <a:r>
              <a:rPr lang="en-US" sz="2400" dirty="0"/>
              <a:t>“</a:t>
            </a:r>
            <a:r>
              <a:rPr lang="en-US" sz="2400" u="sng" dirty="0">
                <a:hlinkClick r:id="rId4"/>
              </a:rPr>
              <a:t>Coronavirus closures could lead to a radical revolution in conservation</a:t>
            </a:r>
            <a:r>
              <a:rPr lang="en-US" sz="2400" dirty="0"/>
              <a:t>” by James Stinson and Elizabeth </a:t>
            </a:r>
            <a:r>
              <a:rPr lang="en-US" sz="2400" dirty="0" err="1"/>
              <a:t>Lunstrum</a:t>
            </a:r>
            <a:r>
              <a:rPr lang="en-US" sz="2400" dirty="0"/>
              <a:t>. This piece explores the tensions between the needs of wildlife and our desire to promote park visitation as a way to increase human health. It suggests that we shift our paradigm and think about balancing these goals to promote “planetary health.”</a:t>
            </a:r>
          </a:p>
          <a:p>
            <a:pPr marL="342900" indent="-342900">
              <a:buAutoNum type="arabicPeriod"/>
            </a:pPr>
            <a:r>
              <a:rPr lang="en-US" sz="2400" b="1" dirty="0"/>
              <a:t>Or, </a:t>
            </a:r>
            <a:r>
              <a:rPr lang="en-US" sz="2400" b="1" dirty="0">
                <a:hlinkClick r:id="rId5"/>
              </a:rPr>
              <a:t>find other argumentative readings </a:t>
            </a:r>
            <a:r>
              <a:rPr lang="en-US" sz="2400" b="1" dirty="0"/>
              <a:t>to choose from.</a:t>
            </a:r>
          </a:p>
          <a:p>
            <a:endParaRPr lang="en-US" dirty="0"/>
          </a:p>
        </p:txBody>
      </p:sp>
      <p:sp>
        <p:nvSpPr>
          <p:cNvPr id="4" name="Content Placeholder 3">
            <a:extLst>
              <a:ext uri="{FF2B5EF4-FFF2-40B4-BE49-F238E27FC236}">
                <a16:creationId xmlns:a16="http://schemas.microsoft.com/office/drawing/2014/main" id="{2804815B-9FB6-4E2D-8E0E-12D79B64B5C6}"/>
              </a:ext>
            </a:extLst>
          </p:cNvPr>
          <p:cNvSpPr>
            <a:spLocks noGrp="1"/>
          </p:cNvSpPr>
          <p:nvPr>
            <p:ph sz="half" idx="1"/>
          </p:nvPr>
        </p:nvSpPr>
        <p:spPr>
          <a:xfrm>
            <a:off x="912812" y="2057400"/>
            <a:ext cx="2589391" cy="3948305"/>
          </a:xfrm>
        </p:spPr>
        <p:txBody>
          <a:bodyPr>
            <a:normAutofit lnSpcReduction="10000"/>
          </a:bodyPr>
          <a:lstStyle/>
          <a:p>
            <a:pPr marL="0" indent="0" algn="ctr">
              <a:buNone/>
            </a:pPr>
            <a:r>
              <a:rPr lang="en-US" sz="2000" dirty="0"/>
              <a:t>Pick an ambiguous or unclear argument from a class reading or one of the suggested links. Then, use a strategy from the previous slide to point out why it’s unclear.</a:t>
            </a:r>
          </a:p>
          <a:p>
            <a:pPr marL="0" indent="0" algn="ctr">
              <a:buNone/>
            </a:pPr>
            <a:endParaRPr lang="en-US" sz="2000" b="1" dirty="0"/>
          </a:p>
        </p:txBody>
      </p:sp>
      <p:sp>
        <p:nvSpPr>
          <p:cNvPr id="2" name="Title 1">
            <a:extLst>
              <a:ext uri="{FF2B5EF4-FFF2-40B4-BE49-F238E27FC236}">
                <a16:creationId xmlns:a16="http://schemas.microsoft.com/office/drawing/2014/main" id="{AA2DEE8A-7283-4DFD-96F7-38947981A321}"/>
              </a:ext>
            </a:extLst>
          </p:cNvPr>
          <p:cNvSpPr>
            <a:spLocks noGrp="1"/>
          </p:cNvSpPr>
          <p:nvPr>
            <p:ph type="title"/>
          </p:nvPr>
        </p:nvSpPr>
        <p:spPr>
          <a:xfrm>
            <a:off x="-2096672" y="1143000"/>
            <a:ext cx="8608358" cy="1293028"/>
          </a:xfrm>
        </p:spPr>
        <p:txBody>
          <a:bodyPr/>
          <a:lstStyle/>
          <a:p>
            <a:pPr algn="ctr"/>
            <a:r>
              <a:rPr lang="en-US" dirty="0"/>
              <a:t>Practice</a:t>
            </a:r>
          </a:p>
        </p:txBody>
      </p:sp>
    </p:spTree>
    <p:extLst>
      <p:ext uri="{BB962C8B-B14F-4D97-AF65-F5344CB8AC3E}">
        <p14:creationId xmlns:p14="http://schemas.microsoft.com/office/powerpoint/2010/main" val="513220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4" name="Text Placeholder 3"/>
          <p:cNvSpPr>
            <a:spLocks noGrp="1"/>
          </p:cNvSpPr>
          <p:nvPr>
            <p:ph sz="half" idx="2"/>
          </p:nvPr>
        </p:nvSpPr>
        <p:spPr>
          <a:xfrm>
            <a:off x="5180013" y="2194560"/>
            <a:ext cx="6323191" cy="4206240"/>
          </a:xfrm>
        </p:spPr>
        <p:txBody>
          <a:bodyPr>
            <a:normAutofit/>
          </a:bodyPr>
          <a:lstStyle/>
          <a:p>
            <a:pPr marL="0" indent="0">
              <a:buNone/>
            </a:pPr>
            <a:r>
              <a:rPr lang="en-US" sz="2000" b="1" dirty="0"/>
              <a:t>Sample phrases for pointing out exceptions:</a:t>
            </a:r>
          </a:p>
          <a:p>
            <a:r>
              <a:rPr lang="en-US" sz="2000" dirty="0"/>
              <a:t>The argument is based on the idea that _____________, but this is not entirely true because _____________.</a:t>
            </a:r>
          </a:p>
          <a:p>
            <a:r>
              <a:rPr lang="en-US" sz="2000" dirty="0"/>
              <a:t>The reason given is that _____________, but the author has not considered the possibility that, in fact, _____________.</a:t>
            </a:r>
          </a:p>
          <a:p>
            <a:r>
              <a:rPr lang="en-US" sz="2000" dirty="0"/>
              <a:t>The author does not acknowledge that  _____________ might be the case.</a:t>
            </a:r>
          </a:p>
          <a:p>
            <a:endParaRPr lang="en-US" sz="2000" dirty="0"/>
          </a:p>
          <a:p>
            <a:endParaRPr lang="en-US" sz="2000" dirty="0"/>
          </a:p>
        </p:txBody>
      </p:sp>
      <p:sp>
        <p:nvSpPr>
          <p:cNvPr id="3" name="Content Placeholder 2"/>
          <p:cNvSpPr>
            <a:spLocks noGrp="1"/>
          </p:cNvSpPr>
          <p:nvPr>
            <p:ph sz="half" idx="1"/>
          </p:nvPr>
        </p:nvSpPr>
        <p:spPr>
          <a:xfrm>
            <a:off x="685621" y="2194560"/>
            <a:ext cx="3960991" cy="3899067"/>
          </a:xfrm>
        </p:spPr>
        <p:txBody>
          <a:bodyPr>
            <a:normAutofit/>
          </a:bodyPr>
          <a:lstStyle/>
          <a:p>
            <a:r>
              <a:rPr lang="en-US" sz="2400" dirty="0"/>
              <a:t>We can check an argument by looking for possible exceptions to any </a:t>
            </a:r>
            <a:r>
              <a:rPr lang="en-US" sz="2400" b="1" dirty="0"/>
              <a:t>generalization</a:t>
            </a:r>
            <a:r>
              <a:rPr lang="en-US" sz="2400" dirty="0"/>
              <a:t> it makes. </a:t>
            </a:r>
          </a:p>
          <a:p>
            <a:r>
              <a:rPr lang="en-US" sz="2400" dirty="0"/>
              <a:t>Is it true in all cases, or can we identify any case that doesn’t fit the pattern?</a:t>
            </a:r>
          </a:p>
          <a:p>
            <a:endParaRPr lang="en-US" dirty="0"/>
          </a:p>
        </p:txBody>
      </p:sp>
      <p:sp>
        <p:nvSpPr>
          <p:cNvPr id="2" name="Title 1"/>
          <p:cNvSpPr>
            <a:spLocks noGrp="1"/>
          </p:cNvSpPr>
          <p:nvPr>
            <p:ph type="title"/>
          </p:nvPr>
        </p:nvSpPr>
        <p:spPr>
          <a:xfrm>
            <a:off x="1522412" y="645584"/>
            <a:ext cx="8608358" cy="1293028"/>
          </a:xfrm>
        </p:spPr>
        <p:txBody>
          <a:bodyPr/>
          <a:lstStyle/>
          <a:p>
            <a:r>
              <a:rPr lang="en-US" dirty="0"/>
              <a:t>Look for exceptions</a:t>
            </a:r>
          </a:p>
        </p:txBody>
      </p:sp>
    </p:spTree>
    <p:extLst>
      <p:ext uri="{BB962C8B-B14F-4D97-AF65-F5344CB8AC3E}">
        <p14:creationId xmlns:p14="http://schemas.microsoft.com/office/powerpoint/2010/main" val="238595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2694AC6-BCAA-364E-948C-05BAA3A77727}"/>
              </a:ext>
            </a:extLst>
          </p:cNvPr>
          <p:cNvSpPr txBox="1"/>
          <p:nvPr/>
        </p:nvSpPr>
        <p:spPr>
          <a:xfrm>
            <a:off x="1370012" y="5715000"/>
            <a:ext cx="4495800" cy="261610"/>
          </a:xfrm>
          <a:prstGeom prst="rect">
            <a:avLst/>
          </a:prstGeom>
          <a:noFill/>
        </p:spPr>
        <p:txBody>
          <a:bodyPr wrap="square" rtlCol="0">
            <a:spAutoFit/>
          </a:bodyPr>
          <a:lstStyle/>
          <a:p>
            <a:r>
              <a:rPr lang="en-US" sz="1100" dirty="0"/>
              <a:t>Image by </a:t>
            </a:r>
            <a:r>
              <a:rPr lang="en-US" sz="1100" u="sng" dirty="0">
                <a:hlinkClick r:id="rId3"/>
              </a:rPr>
              <a:t>Lutz Peter</a:t>
            </a:r>
            <a:r>
              <a:rPr lang="en-US" sz="1100" dirty="0"/>
              <a:t> from </a:t>
            </a:r>
            <a:r>
              <a:rPr lang="en-US" sz="1100" u="sng" dirty="0">
                <a:hlinkClick r:id="rId4"/>
              </a:rPr>
              <a:t>Pixabay</a:t>
            </a:r>
            <a:r>
              <a:rPr lang="en-US" sz="1100" u="sng" dirty="0"/>
              <a:t> </a:t>
            </a:r>
            <a:r>
              <a:rPr lang="en-US" sz="1100" dirty="0"/>
              <a:t>under the </a:t>
            </a:r>
            <a:r>
              <a:rPr lang="en-US" sz="1100" dirty="0" err="1">
                <a:hlinkClick r:id="rId5"/>
              </a:rPr>
              <a:t>Pixabay</a:t>
            </a:r>
            <a:r>
              <a:rPr lang="en-US" sz="1100" dirty="0">
                <a:hlinkClick r:id="rId5"/>
              </a:rPr>
              <a:t> License</a:t>
            </a:r>
            <a:r>
              <a:rPr lang="en-US" sz="1100" dirty="0"/>
              <a:t>. </a:t>
            </a:r>
          </a:p>
        </p:txBody>
      </p:sp>
      <p:pic>
        <p:nvPicPr>
          <p:cNvPr id="8" name="Picture Placeholder 7" descr="Thick concrete supporting columns under a bridge.">
            <a:extLst>
              <a:ext uri="{FF2B5EF4-FFF2-40B4-BE49-F238E27FC236}">
                <a16:creationId xmlns:a16="http://schemas.microsoft.com/office/drawing/2014/main" id="{8FCC0F08-0B72-FE4F-908D-2E24ABC5CC1C}"/>
              </a:ext>
            </a:extLst>
          </p:cNvPr>
          <p:cNvPicPr>
            <a:picLocks noGrp="1" noChangeAspect="1"/>
          </p:cNvPicPr>
          <p:nvPr>
            <p:ph sz="half" idx="1"/>
          </p:nvPr>
        </p:nvPicPr>
        <p:blipFill>
          <a:blip r:embed="rId6">
            <a:extLst>
              <a:ext uri="{28A0092B-C50C-407E-A947-70E740481C1C}">
                <a14:useLocalDpi xmlns:a14="http://schemas.microsoft.com/office/drawing/2010/main" val="0"/>
              </a:ext>
            </a:extLst>
          </a:blip>
          <a:stretch>
            <a:fillRect/>
          </a:stretch>
        </p:blipFill>
        <p:spPr>
          <a:xfrm>
            <a:off x="1006224" y="2233246"/>
            <a:ext cx="4984629" cy="3323086"/>
          </a:xfrm>
        </p:spPr>
      </p:pic>
      <p:sp>
        <p:nvSpPr>
          <p:cNvPr id="4" name="Text Placeholder 3"/>
          <p:cNvSpPr>
            <a:spLocks noGrp="1"/>
          </p:cNvSpPr>
          <p:nvPr>
            <p:ph sz="half" idx="2"/>
          </p:nvPr>
        </p:nvSpPr>
        <p:spPr/>
        <p:txBody>
          <a:bodyPr>
            <a:normAutofit fontScale="47500" lnSpcReduction="20000"/>
          </a:bodyPr>
          <a:lstStyle/>
          <a:p>
            <a:pPr>
              <a:spcBef>
                <a:spcPts val="600"/>
              </a:spcBef>
            </a:pPr>
            <a:r>
              <a:rPr lang="en-US" sz="4400" b="1" dirty="0">
                <a:latin typeface="+mj-lt"/>
              </a:rPr>
              <a:t>Is there enough evidence?</a:t>
            </a:r>
            <a:endParaRPr lang="en-US" sz="4400" b="1" dirty="0"/>
          </a:p>
          <a:p>
            <a:pPr>
              <a:spcBef>
                <a:spcPts val="600"/>
              </a:spcBef>
            </a:pPr>
            <a:r>
              <a:rPr lang="en-US" sz="4400" b="1" dirty="0">
                <a:latin typeface="+mj-lt"/>
              </a:rPr>
              <a:t>Is the evidence trustworthy? </a:t>
            </a:r>
            <a:endParaRPr lang="en-US" sz="4400" b="1" dirty="0"/>
          </a:p>
          <a:p>
            <a:pPr marL="571500" indent="-571500">
              <a:spcBef>
                <a:spcPts val="600"/>
              </a:spcBef>
              <a:buFont typeface="Arial" panose="020B0604020202020204" pitchFamily="34" charset="0"/>
              <a:buChar char="•"/>
            </a:pPr>
            <a:r>
              <a:rPr lang="en-US" sz="4400" dirty="0"/>
              <a:t>Can it be verified? </a:t>
            </a:r>
          </a:p>
          <a:p>
            <a:pPr marL="571500" indent="-571500">
              <a:spcBef>
                <a:spcPts val="600"/>
              </a:spcBef>
              <a:buFont typeface="Arial" panose="020B0604020202020204" pitchFamily="34" charset="0"/>
              <a:buChar char="•"/>
            </a:pPr>
            <a:r>
              <a:rPr lang="en-US" sz="4400" dirty="0"/>
              <a:t>Is the evidence from trustworthy sources or experts?</a:t>
            </a:r>
          </a:p>
          <a:p>
            <a:pPr marL="571500" indent="-571500">
              <a:spcBef>
                <a:spcPts val="600"/>
              </a:spcBef>
              <a:buFont typeface="Arial" panose="020B0604020202020204" pitchFamily="34" charset="0"/>
              <a:buChar char="•"/>
            </a:pPr>
            <a:r>
              <a:rPr lang="en-US" sz="4400" dirty="0"/>
              <a:t>If it is from experts, </a:t>
            </a:r>
            <a:r>
              <a:rPr lang="en-US" sz="4800" dirty="0"/>
              <a:t>who are these experts? Can we trust them?</a:t>
            </a:r>
            <a:r>
              <a:rPr lang="en-US" sz="4400" dirty="0"/>
              <a:t>  </a:t>
            </a:r>
          </a:p>
          <a:p>
            <a:pPr marL="571500" indent="-571500">
              <a:spcBef>
                <a:spcPts val="600"/>
              </a:spcBef>
              <a:buFont typeface="Arial" panose="020B0604020202020204" pitchFamily="34" charset="0"/>
              <a:buChar char="•"/>
            </a:pPr>
            <a:r>
              <a:rPr lang="en-US" sz="4400" dirty="0"/>
              <a:t>Is the evidence biased?  </a:t>
            </a:r>
          </a:p>
          <a:p>
            <a:pPr marL="571500" indent="-571500">
              <a:spcBef>
                <a:spcPts val="600"/>
              </a:spcBef>
              <a:buFont typeface="Arial" panose="020B0604020202020204" pitchFamily="34" charset="0"/>
              <a:buChar char="•"/>
            </a:pPr>
            <a:r>
              <a:rPr lang="en-US" sz="4400" dirty="0"/>
              <a:t>Does it try to promote a particular product or ideology? </a:t>
            </a:r>
          </a:p>
          <a:p>
            <a:pPr marL="571500" indent="-571500">
              <a:spcBef>
                <a:spcPts val="600"/>
              </a:spcBef>
              <a:buFont typeface="Arial" panose="020B0604020202020204" pitchFamily="34" charset="0"/>
              <a:buChar char="•"/>
            </a:pPr>
            <a:r>
              <a:rPr lang="en-US" sz="4400" dirty="0"/>
              <a:t>Do experts in the field review its studies? </a:t>
            </a:r>
          </a:p>
          <a:p>
            <a:pPr marL="571500" indent="-571500">
              <a:spcBef>
                <a:spcPts val="600"/>
              </a:spcBef>
              <a:buFont typeface="Arial" panose="020B0604020202020204" pitchFamily="34" charset="0"/>
              <a:buChar char="•"/>
            </a:pPr>
            <a:r>
              <a:rPr lang="en-US" sz="4400" dirty="0"/>
              <a:t>Is there enough variety in the evidence? </a:t>
            </a:r>
          </a:p>
          <a:p>
            <a:endParaRPr lang="en-US" sz="4400" dirty="0"/>
          </a:p>
          <a:p>
            <a:endParaRPr lang="en-US" dirty="0"/>
          </a:p>
        </p:txBody>
      </p:sp>
      <p:sp>
        <p:nvSpPr>
          <p:cNvPr id="2" name="Title 1"/>
          <p:cNvSpPr>
            <a:spLocks noGrp="1"/>
          </p:cNvSpPr>
          <p:nvPr>
            <p:ph type="title"/>
          </p:nvPr>
        </p:nvSpPr>
        <p:spPr/>
        <p:txBody>
          <a:bodyPr>
            <a:normAutofit/>
          </a:bodyPr>
          <a:lstStyle/>
          <a:p>
            <a:r>
              <a:rPr lang="en-US" dirty="0"/>
              <a:t>Decide how strong the evidence is:</a:t>
            </a:r>
          </a:p>
        </p:txBody>
      </p:sp>
    </p:spTree>
    <p:extLst>
      <p:ext uri="{BB962C8B-B14F-4D97-AF65-F5344CB8AC3E}">
        <p14:creationId xmlns:p14="http://schemas.microsoft.com/office/powerpoint/2010/main" val="376130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Shape 87"/>
        <p:cNvGrpSpPr/>
        <p:nvPr/>
      </p:nvGrpSpPr>
      <p:grpSpPr>
        <a:xfrm>
          <a:off x="0" y="0"/>
          <a:ext cx="0" cy="0"/>
          <a:chOff x="0" y="0"/>
          <a:chExt cx="0" cy="0"/>
        </a:xfrm>
      </p:grpSpPr>
      <p:sp>
        <p:nvSpPr>
          <p:cNvPr id="89" name="Google Shape;89;p17"/>
          <p:cNvSpPr txBox="1">
            <a:spLocks noGrp="1"/>
          </p:cNvSpPr>
          <p:nvPr>
            <p:ph type="body" idx="1"/>
          </p:nvPr>
        </p:nvSpPr>
        <p:spPr>
          <a:xfrm>
            <a:off x="415492" y="1645898"/>
            <a:ext cx="11357841" cy="4445242"/>
          </a:xfrm>
          <a:prstGeom prst="rect">
            <a:avLst/>
          </a:prstGeom>
        </p:spPr>
        <p:txBody>
          <a:bodyPr spcFirstLastPara="1" vert="horz" wrap="square" lIns="121868" tIns="121868" rIns="121868" bIns="121868" rtlCol="0" anchor="t" anchorCtr="0">
            <a:normAutofit/>
          </a:bodyPr>
          <a:lstStyle/>
          <a:p>
            <a:pPr marL="0" indent="0">
              <a:spcAft>
                <a:spcPts val="1600"/>
              </a:spcAft>
              <a:buNone/>
            </a:pPr>
            <a:r>
              <a:rPr lang="en" sz="3866"/>
              <a:t>“</a:t>
            </a:r>
            <a:r>
              <a:rPr lang="en" sz="3199">
                <a:highlight>
                  <a:srgbClr val="FFFFFF"/>
                </a:highlight>
                <a:latin typeface="Arial"/>
                <a:ea typeface="Arial"/>
                <a:cs typeface="Arial"/>
                <a:sym typeface="Arial"/>
              </a:rPr>
              <a:t>One of the most powerful techniques for testing whether an argument is valid is to find out what assumptions it makes and check those assumptions.  Noticing and questioning assumptions is a core slow thinking practice in college.  Beyond that, questioning assumptions may be one of the most powerful mental habits a human can learn.” -- </a:t>
            </a:r>
            <a:r>
              <a:rPr lang="en" sz="3199" i="1">
                <a:highlight>
                  <a:srgbClr val="FFFFFF"/>
                </a:highlight>
                <a:latin typeface="Arial"/>
                <a:ea typeface="Arial"/>
                <a:cs typeface="Arial"/>
                <a:sym typeface="Arial"/>
              </a:rPr>
              <a:t>How Arguments Work</a:t>
            </a:r>
            <a:endParaRPr sz="3866" i="1"/>
          </a:p>
        </p:txBody>
      </p:sp>
      <p:sp>
        <p:nvSpPr>
          <p:cNvPr id="88" name="Google Shape;88;p17"/>
          <p:cNvSpPr txBox="1">
            <a:spLocks noGrp="1"/>
          </p:cNvSpPr>
          <p:nvPr>
            <p:ph type="title"/>
          </p:nvPr>
        </p:nvSpPr>
        <p:spPr>
          <a:xfrm>
            <a:off x="5332412" y="533400"/>
            <a:ext cx="11357841" cy="763401"/>
          </a:xfrm>
          <a:prstGeom prst="rect">
            <a:avLst/>
          </a:prstGeom>
        </p:spPr>
        <p:txBody>
          <a:bodyPr spcFirstLastPara="1" vert="horz" wrap="square" lIns="121868" tIns="121868" rIns="121868" bIns="121868" rtlCol="0" anchor="t" anchorCtr="0">
            <a:normAutofit fontScale="90000"/>
          </a:bodyPr>
          <a:lstStyle/>
          <a:p>
            <a:pPr algn="l"/>
            <a:r>
              <a:rPr lang="en" dirty="0"/>
              <a:t>Check the Assumptions</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Shape 93"/>
        <p:cNvGrpSpPr/>
        <p:nvPr/>
      </p:nvGrpSpPr>
      <p:grpSpPr>
        <a:xfrm>
          <a:off x="0" y="0"/>
          <a:ext cx="0" cy="0"/>
          <a:chOff x="0" y="0"/>
          <a:chExt cx="0" cy="0"/>
        </a:xfrm>
      </p:grpSpPr>
      <p:sp>
        <p:nvSpPr>
          <p:cNvPr id="95" name="Google Shape;95;p18"/>
          <p:cNvSpPr txBox="1">
            <a:spLocks noGrp="1"/>
          </p:cNvSpPr>
          <p:nvPr>
            <p:ph type="body" idx="1"/>
          </p:nvPr>
        </p:nvSpPr>
        <p:spPr>
          <a:xfrm>
            <a:off x="415492" y="1645898"/>
            <a:ext cx="11357841" cy="4445242"/>
          </a:xfrm>
          <a:prstGeom prst="rect">
            <a:avLst/>
          </a:prstGeom>
        </p:spPr>
        <p:txBody>
          <a:bodyPr spcFirstLastPara="1" vert="horz" wrap="square" lIns="121868" tIns="121868" rIns="121868" bIns="121868" rtlCol="0" anchor="t" anchorCtr="0">
            <a:normAutofit/>
          </a:bodyPr>
          <a:lstStyle/>
          <a:p>
            <a:pPr indent="-507873">
              <a:buSzPts val="2400"/>
              <a:buFont typeface="Arial"/>
              <a:buChar char="●"/>
            </a:pPr>
            <a:r>
              <a:rPr lang="en-US" sz="3199" dirty="0">
                <a:highlight>
                  <a:srgbClr val="FFFFFF"/>
                </a:highlight>
                <a:latin typeface="Arial"/>
                <a:ea typeface="Arial"/>
                <a:cs typeface="Arial"/>
                <a:sym typeface="Arial"/>
              </a:rPr>
              <a:t>The basic method is to ask ourselves what the reason needs to support the claim. </a:t>
            </a:r>
            <a:br>
              <a:rPr lang="en-US" sz="3199" dirty="0">
                <a:highlight>
                  <a:srgbClr val="FFFFFF"/>
                </a:highlight>
                <a:latin typeface="Arial"/>
                <a:ea typeface="Arial"/>
                <a:cs typeface="Arial"/>
                <a:sym typeface="Arial"/>
              </a:rPr>
            </a:br>
            <a:endParaRPr lang="en-US" sz="3199" dirty="0">
              <a:highlight>
                <a:srgbClr val="FFFFFF"/>
              </a:highlight>
              <a:latin typeface="Arial"/>
              <a:ea typeface="Arial"/>
              <a:cs typeface="Arial"/>
              <a:sym typeface="Arial"/>
            </a:endParaRPr>
          </a:p>
          <a:p>
            <a:pPr indent="-507873">
              <a:buSzPts val="2400"/>
              <a:buFont typeface="Arial"/>
              <a:buChar char="●"/>
            </a:pPr>
            <a:r>
              <a:rPr lang="en-US" sz="3199" dirty="0">
                <a:highlight>
                  <a:srgbClr val="FFFFFF"/>
                </a:highlight>
                <a:latin typeface="Arial"/>
                <a:ea typeface="Arial"/>
                <a:cs typeface="Arial"/>
                <a:sym typeface="Arial"/>
              </a:rPr>
              <a:t>What other idea is necessary for us to make the leap from reason to claim?</a:t>
            </a:r>
            <a:br>
              <a:rPr lang="en-US" sz="3199" dirty="0">
                <a:highlight>
                  <a:srgbClr val="FFFFFF"/>
                </a:highlight>
                <a:latin typeface="Arial"/>
                <a:ea typeface="Arial"/>
                <a:cs typeface="Arial"/>
                <a:sym typeface="Arial"/>
              </a:rPr>
            </a:br>
            <a:endParaRPr lang="en-US" sz="3199" dirty="0">
              <a:highlight>
                <a:srgbClr val="FFFFFF"/>
              </a:highlight>
              <a:latin typeface="Arial"/>
              <a:ea typeface="Arial"/>
              <a:cs typeface="Arial"/>
              <a:sym typeface="Arial"/>
            </a:endParaRPr>
          </a:p>
          <a:p>
            <a:pPr indent="-507873">
              <a:buSzPts val="2400"/>
              <a:buFont typeface="Arial"/>
              <a:buChar char="●"/>
            </a:pPr>
            <a:r>
              <a:rPr lang="en-US" sz="3199" dirty="0">
                <a:highlight>
                  <a:srgbClr val="FFFFFF"/>
                </a:highlight>
                <a:latin typeface="Arial"/>
                <a:ea typeface="Arial"/>
                <a:cs typeface="Arial"/>
                <a:sym typeface="Arial"/>
              </a:rPr>
              <a:t>What underlying idea does that leap depend on? </a:t>
            </a:r>
            <a:endParaRPr lang="en-US" sz="5332" i="1" dirty="0"/>
          </a:p>
        </p:txBody>
      </p:sp>
      <p:sp>
        <p:nvSpPr>
          <p:cNvPr id="94" name="Google Shape;94;p18"/>
          <p:cNvSpPr txBox="1">
            <a:spLocks noGrp="1"/>
          </p:cNvSpPr>
          <p:nvPr>
            <p:ph type="title"/>
          </p:nvPr>
        </p:nvSpPr>
        <p:spPr>
          <a:xfrm>
            <a:off x="4799012" y="609600"/>
            <a:ext cx="11357841" cy="763401"/>
          </a:xfrm>
          <a:prstGeom prst="rect">
            <a:avLst/>
          </a:prstGeom>
        </p:spPr>
        <p:txBody>
          <a:bodyPr spcFirstLastPara="1" vert="horz" wrap="square" lIns="121868" tIns="121868" rIns="121868" bIns="121868" rtlCol="0" anchor="t" anchorCtr="0">
            <a:normAutofit fontScale="90000"/>
          </a:bodyPr>
          <a:lstStyle/>
          <a:p>
            <a:pPr algn="l"/>
            <a:r>
              <a:rPr lang="en-US" dirty="0"/>
              <a:t>Identifying Assumptions</a:t>
            </a:r>
          </a:p>
        </p:txBody>
      </p:sp>
    </p:spTree>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{DC4DEC9C-2323-2741-8857-33576C095C63}tf10001079</Template>
  <TotalTime>2586</TotalTime>
  <Words>1024</Words>
  <Application>Microsoft Macintosh PowerPoint</Application>
  <PresentationFormat>Custom</PresentationFormat>
  <Paragraphs>86</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Century Gothic</vt:lpstr>
      <vt:lpstr>Vapor Trail</vt:lpstr>
      <vt:lpstr>How Arguments Work:  A Guide to writing and analyzing texts in college </vt:lpstr>
      <vt:lpstr>Attributions and Licensing</vt:lpstr>
      <vt:lpstr>Content Overview</vt:lpstr>
      <vt:lpstr>Checking if the Meaning is Clear</vt:lpstr>
      <vt:lpstr>Practice</vt:lpstr>
      <vt:lpstr>Look for exceptions</vt:lpstr>
      <vt:lpstr>Decide how strong the evidence is:</vt:lpstr>
      <vt:lpstr>Check the Assumptions</vt:lpstr>
      <vt:lpstr>Identifying Assumptions</vt:lpstr>
      <vt:lpstr>Sample Map of a Claim, Reason, and Associated Assumption</vt:lpstr>
      <vt:lpstr>The scenario test</vt:lpstr>
      <vt:lpstr>The scenario test--example</vt:lpstr>
      <vt:lpstr>Sample map showing a questionable assumption</vt:lpstr>
      <vt:lpstr>Make your own assumption map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Arguments Work </dc:title>
  <dc:creator>Peterkin, Natalie L</dc:creator>
  <cp:lastModifiedBy>Anna Mills</cp:lastModifiedBy>
  <cp:revision>19</cp:revision>
  <dcterms:created xsi:type="dcterms:W3CDTF">2021-06-21T21:45:52Z</dcterms:created>
  <dcterms:modified xsi:type="dcterms:W3CDTF">2022-02-11T21:01:36Z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