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19" r:id="rId1"/>
  </p:sldMasterIdLst>
  <p:notesMasterIdLst>
    <p:notesMasterId r:id="rId15"/>
  </p:notesMasterIdLst>
  <p:sldIdLst>
    <p:sldId id="264" r:id="rId2"/>
    <p:sldId id="286" r:id="rId3"/>
    <p:sldId id="258" r:id="rId4"/>
    <p:sldId id="259" r:id="rId5"/>
    <p:sldId id="266" r:id="rId6"/>
    <p:sldId id="260" r:id="rId7"/>
    <p:sldId id="265" r:id="rId8"/>
    <p:sldId id="261" r:id="rId9"/>
    <p:sldId id="267" r:id="rId10"/>
    <p:sldId id="269" r:id="rId11"/>
    <p:sldId id="262" r:id="rId12"/>
    <p:sldId id="270" r:id="rId13"/>
    <p:sldId id="263" r:id="rId14"/>
  </p:sldIdLst>
  <p:sldSz cx="12188825" cy="6858000"/>
  <p:notesSz cx="6858000" cy="9144000"/>
  <p:embeddedFontLst>
    <p:embeddedFont>
      <p:font typeface="Century Gothic" panose="020B050202020202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OxyU2c1Cvk27TfA5eoq+QUm4ZV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sha Myer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74"/>
    <p:restoredTop sz="94590"/>
  </p:normalViewPr>
  <p:slideViewPr>
    <p:cSldViewPr snapToGrid="0">
      <p:cViewPr varScale="1">
        <p:scale>
          <a:sx n="81" d="100"/>
          <a:sy n="81" d="100"/>
        </p:scale>
        <p:origin x="200" y="712"/>
      </p:cViewPr>
      <p:guideLst>
        <p:guide pos="3839"/>
        <p:guide orient="horz" pos="2160"/>
      </p:guideLst>
    </p:cSldViewPr>
  </p:slideViewPr>
  <p:outlineViewPr>
    <p:cViewPr>
      <p:scale>
        <a:sx n="33" d="100"/>
        <a:sy n="33" d="100"/>
      </p:scale>
      <p:origin x="0" y="-17936"/>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14T22:43:26.274" idx="3">
    <p:pos x="711" y="38"/>
    <p:text>Agian, this is such a great slide! Maybe consider adding how these templates help students develop their own summaries of the arguments of others.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15Kav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8-14T22:46:01.765" idx="4">
    <p:pos x="223" y="2506"/>
    <p:text>This is great! I see this as a super helpful roadmap for creating a summary of an argument - excellent! Maybe add how the two previous slides can be helpful/ play into this as well?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15Kav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529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81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53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75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529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48A87A34-81AB-432B-8DAE-1953F412C126}" type="datetimeFigureOut">
              <a:rPr lang="en-US" smtClean="0"/>
              <a:t>2/11/22</a:t>
            </a:fld>
            <a:endParaRPr lang="en-US" dirty="0"/>
          </a:p>
        </p:txBody>
      </p:sp>
      <p:sp>
        <p:nvSpPr>
          <p:cNvPr id="5" name="Footer Placeholder 4"/>
          <p:cNvSpPr>
            <a:spLocks noGrp="1"/>
          </p:cNvSpPr>
          <p:nvPr>
            <p:ph type="ftr" sz="quarter" idx="11"/>
          </p:nvPr>
        </p:nvSpPr>
        <p:spPr>
          <a:xfrm>
            <a:off x="1371243" y="4323846"/>
            <a:ext cx="6399133" cy="365125"/>
          </a:xfrm>
        </p:spPr>
        <p:txBody>
          <a:bodyPr/>
          <a:lstStyle/>
          <a:p>
            <a:endParaRPr lang="en-US" dirty="0"/>
          </a:p>
        </p:txBody>
      </p:sp>
      <p:sp>
        <p:nvSpPr>
          <p:cNvPr id="6" name="Slide Number Placeholder 5"/>
          <p:cNvSpPr>
            <a:spLocks noGrp="1"/>
          </p:cNvSpPr>
          <p:nvPr>
            <p:ph type="sldNum" sz="quarter" idx="12"/>
          </p:nvPr>
        </p:nvSpPr>
        <p:spPr>
          <a:xfrm>
            <a:off x="8075096" y="1430867"/>
            <a:ext cx="2742486"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05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49114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92413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5005351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7195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28431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48193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27737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707502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1_Picture with Caption">
    <p:spTree>
      <p:nvGrpSpPr>
        <p:cNvPr id="1" name="Shape 49"/>
        <p:cNvGrpSpPr/>
        <p:nvPr/>
      </p:nvGrpSpPr>
      <p:grpSpPr>
        <a:xfrm>
          <a:off x="0" y="0"/>
          <a:ext cx="0" cy="0"/>
          <a:chOff x="0" y="0"/>
          <a:chExt cx="0" cy="0"/>
        </a:xfrm>
      </p:grpSpPr>
      <p:sp>
        <p:nvSpPr>
          <p:cNvPr id="51" name="Google Shape;51;p15"/>
          <p:cNvSpPr txBox="1">
            <a:spLocks noGrp="1"/>
          </p:cNvSpPr>
          <p:nvPr>
            <p:ph type="title"/>
          </p:nvPr>
        </p:nvSpPr>
        <p:spPr>
          <a:xfrm>
            <a:off x="2437765" y="4800600"/>
            <a:ext cx="7313295" cy="762000"/>
          </a:xfrm>
          <a:prstGeom prst="rect">
            <a:avLst/>
          </a:prstGeom>
          <a:noFill/>
          <a:ln>
            <a:noFill/>
          </a:ln>
        </p:spPr>
        <p:txBody>
          <a:bodyPr spcFirstLastPara="1" wrap="square" lIns="121875" tIns="60925" rIns="121875" bIns="60925" anchor="b" anchorCtr="0">
            <a:normAutofit/>
          </a:bodyPr>
          <a:lstStyle>
            <a:lvl1pPr lvl="0" algn="l">
              <a:lnSpc>
                <a:spcPct val="85000"/>
              </a:lnSpc>
              <a:spcBef>
                <a:spcPts val="0"/>
              </a:spcBef>
              <a:spcAft>
                <a:spcPts val="0"/>
              </a:spcAft>
              <a:buClr>
                <a:schemeClr val="dk1"/>
              </a:buClr>
              <a:buSzPts val="2000"/>
              <a:buFont typeface="Century Gothic"/>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descr="An empty placeholder to add an image. Click on the placeholder and select the image that you wish to add."/>
          <p:cNvSpPr>
            <a:spLocks noGrp="1"/>
          </p:cNvSpPr>
          <p:nvPr>
            <p:ph type="pic" idx="2"/>
          </p:nvPr>
        </p:nvSpPr>
        <p:spPr>
          <a:xfrm>
            <a:off x="2437765" y="279401"/>
            <a:ext cx="7313295" cy="4448175"/>
          </a:xfrm>
          <a:prstGeom prst="rect">
            <a:avLst/>
          </a:prstGeom>
          <a:noFill/>
          <a:ln>
            <a:noFill/>
          </a:ln>
        </p:spPr>
      </p:sp>
      <p:sp>
        <p:nvSpPr>
          <p:cNvPr id="53" name="Google Shape;53;p15"/>
          <p:cNvSpPr txBox="1">
            <a:spLocks noGrp="1"/>
          </p:cNvSpPr>
          <p:nvPr>
            <p:ph type="body" idx="1"/>
          </p:nvPr>
        </p:nvSpPr>
        <p:spPr>
          <a:xfrm>
            <a:off x="2437765" y="5562600"/>
            <a:ext cx="7313295" cy="812800"/>
          </a:xfrm>
          <a:prstGeom prst="rect">
            <a:avLst/>
          </a:prstGeom>
          <a:noFill/>
          <a:ln>
            <a:noFill/>
          </a:ln>
        </p:spPr>
        <p:txBody>
          <a:bodyPr spcFirstLastPara="1" wrap="square" lIns="121875" tIns="60925" rIns="121875" bIns="60925" anchor="t" anchorCtr="0">
            <a:normAutofit/>
          </a:bodyPr>
          <a:lstStyle>
            <a:lvl1pPr marL="457200" lvl="0" indent="-228600" algn="l">
              <a:lnSpc>
                <a:spcPct val="95000"/>
              </a:lnSpc>
              <a:spcBef>
                <a:spcPts val="0"/>
              </a:spcBef>
              <a:spcAft>
                <a:spcPts val="0"/>
              </a:spcAft>
              <a:buClr>
                <a:schemeClr val="dk1"/>
              </a:buClr>
              <a:buSzPts val="1600"/>
              <a:buNone/>
              <a:defRPr sz="1600"/>
            </a:lvl1pPr>
            <a:lvl2pPr marL="914400" lvl="1" indent="-228600" algn="l">
              <a:lnSpc>
                <a:spcPct val="95000"/>
              </a:lnSpc>
              <a:spcBef>
                <a:spcPts val="1066"/>
              </a:spcBef>
              <a:spcAft>
                <a:spcPts val="0"/>
              </a:spcAft>
              <a:buClr>
                <a:schemeClr val="dk1"/>
              </a:buClr>
              <a:buSzPts val="1600"/>
              <a:buNone/>
              <a:defRPr sz="1600"/>
            </a:lvl2pPr>
            <a:lvl3pPr marL="1371600" lvl="2" indent="-228600" algn="l">
              <a:lnSpc>
                <a:spcPct val="95000"/>
              </a:lnSpc>
              <a:spcBef>
                <a:spcPts val="1066"/>
              </a:spcBef>
              <a:spcAft>
                <a:spcPts val="0"/>
              </a:spcAft>
              <a:buClr>
                <a:schemeClr val="dk1"/>
              </a:buClr>
              <a:buSzPts val="1300"/>
              <a:buNone/>
              <a:defRPr sz="1300"/>
            </a:lvl3pPr>
            <a:lvl4pPr marL="1828800" lvl="3" indent="-228600" algn="l">
              <a:lnSpc>
                <a:spcPct val="95000"/>
              </a:lnSpc>
              <a:spcBef>
                <a:spcPts val="1066"/>
              </a:spcBef>
              <a:spcAft>
                <a:spcPts val="0"/>
              </a:spcAft>
              <a:buClr>
                <a:schemeClr val="dk1"/>
              </a:buClr>
              <a:buSzPts val="1200"/>
              <a:buNone/>
              <a:defRPr sz="1200"/>
            </a:lvl4pPr>
            <a:lvl5pPr marL="2286000" lvl="4" indent="-228600" algn="l">
              <a:lnSpc>
                <a:spcPct val="95000"/>
              </a:lnSpc>
              <a:spcBef>
                <a:spcPts val="1066"/>
              </a:spcBef>
              <a:spcAft>
                <a:spcPts val="0"/>
              </a:spcAft>
              <a:buClr>
                <a:schemeClr val="dk1"/>
              </a:buClr>
              <a:buSzPts val="1200"/>
              <a:buNone/>
              <a:defRPr sz="1200"/>
            </a:lvl5pPr>
            <a:lvl6pPr marL="2743200" lvl="5" indent="-228600" algn="l">
              <a:lnSpc>
                <a:spcPct val="95000"/>
              </a:lnSpc>
              <a:spcBef>
                <a:spcPts val="1066"/>
              </a:spcBef>
              <a:spcAft>
                <a:spcPts val="0"/>
              </a:spcAft>
              <a:buClr>
                <a:schemeClr val="dk1"/>
              </a:buClr>
              <a:buSzPts val="1080"/>
              <a:buNone/>
              <a:defRPr sz="1200"/>
            </a:lvl6pPr>
            <a:lvl7pPr marL="3200400" lvl="6" indent="-228600" algn="l">
              <a:lnSpc>
                <a:spcPct val="95000"/>
              </a:lnSpc>
              <a:spcBef>
                <a:spcPts val="1066"/>
              </a:spcBef>
              <a:spcAft>
                <a:spcPts val="0"/>
              </a:spcAft>
              <a:buClr>
                <a:schemeClr val="dk1"/>
              </a:buClr>
              <a:buSzPts val="1080"/>
              <a:buNone/>
              <a:defRPr sz="1200"/>
            </a:lvl7pPr>
            <a:lvl8pPr marL="3657600" lvl="7" indent="-228600" algn="l">
              <a:lnSpc>
                <a:spcPct val="95000"/>
              </a:lnSpc>
              <a:spcBef>
                <a:spcPts val="1066"/>
              </a:spcBef>
              <a:spcAft>
                <a:spcPts val="0"/>
              </a:spcAft>
              <a:buClr>
                <a:schemeClr val="dk1"/>
              </a:buClr>
              <a:buSzPts val="1080"/>
              <a:buNone/>
              <a:defRPr sz="1200"/>
            </a:lvl8pPr>
            <a:lvl9pPr marL="4114800" lvl="8" indent="-228600" algn="l">
              <a:lnSpc>
                <a:spcPct val="95000"/>
              </a:lnSpc>
              <a:spcBef>
                <a:spcPts val="1066"/>
              </a:spcBef>
              <a:spcAft>
                <a:spcPts val="0"/>
              </a:spcAft>
              <a:buClr>
                <a:schemeClr val="dk1"/>
              </a:buClr>
              <a:buSzPts val="1080"/>
              <a:buNone/>
              <a:defRPr sz="1200"/>
            </a:lvl9pPr>
          </a:lstStyle>
          <a:p>
            <a:endParaRPr/>
          </a:p>
        </p:txBody>
      </p:sp>
      <p:sp>
        <p:nvSpPr>
          <p:cNvPr id="54" name="Google Shape;54;p15"/>
          <p:cNvSpPr txBox="1">
            <a:spLocks noGrp="1"/>
          </p:cNvSpPr>
          <p:nvPr>
            <p:ph type="dt" idx="10"/>
          </p:nvPr>
        </p:nvSpPr>
        <p:spPr>
          <a:xfrm>
            <a:off x="1117309" y="6400801"/>
            <a:ext cx="2742486" cy="320675"/>
          </a:xfrm>
          <a:prstGeom prst="rect">
            <a:avLst/>
          </a:prstGeom>
          <a:noFill/>
          <a:ln>
            <a:noFill/>
          </a:ln>
        </p:spPr>
        <p:txBody>
          <a:bodyPr spcFirstLastPara="1" wrap="square" lIns="121875" tIns="60925" rIns="121875" bIns="609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3907842" y="6400801"/>
            <a:ext cx="6216301" cy="320675"/>
          </a:xfrm>
          <a:prstGeom prst="rect">
            <a:avLst/>
          </a:prstGeom>
          <a:noFill/>
          <a:ln>
            <a:noFill/>
          </a:ln>
        </p:spPr>
        <p:txBody>
          <a:bodyPr spcFirstLastPara="1" wrap="square" lIns="121875" tIns="60925" rIns="121875" bIns="60925"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10167146" y="6400801"/>
            <a:ext cx="1107518" cy="320675"/>
          </a:xfrm>
          <a:prstGeom prst="rect">
            <a:avLst/>
          </a:prstGeom>
          <a:noFill/>
          <a:ln>
            <a:noFill/>
          </a:ln>
        </p:spPr>
        <p:txBody>
          <a:bodyPr spcFirstLastPara="1" wrap="square" lIns="121875" tIns="60925" rIns="121875" bIns="60925"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452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5252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48A87A34-81AB-432B-8DAE-1953F412C126}" type="datetimeFigureOut">
              <a:rPr lang="en-US" smtClean="0"/>
              <a:t>2/11/22</a:t>
            </a:fld>
            <a:endParaRPr lang="en-US" dirty="0"/>
          </a:p>
        </p:txBody>
      </p:sp>
      <p:sp>
        <p:nvSpPr>
          <p:cNvPr id="5" name="Footer Placeholder 4"/>
          <p:cNvSpPr>
            <a:spLocks noGrp="1"/>
          </p:cNvSpPr>
          <p:nvPr>
            <p:ph type="ftr" sz="quarter" idx="11"/>
          </p:nvPr>
        </p:nvSpPr>
        <p:spPr>
          <a:xfrm>
            <a:off x="685622" y="381002"/>
            <a:ext cx="6989671" cy="364065"/>
          </a:xfrm>
        </p:spPr>
        <p:txBody>
          <a:bodyPr/>
          <a:lstStyle/>
          <a:p>
            <a:endParaRPr lang="en-US" dirty="0"/>
          </a:p>
        </p:txBody>
      </p:sp>
      <p:sp>
        <p:nvSpPr>
          <p:cNvPr id="6" name="Slide Number Placeholder 5"/>
          <p:cNvSpPr>
            <a:spLocks noGrp="1"/>
          </p:cNvSpPr>
          <p:nvPr>
            <p:ph type="sldNum" sz="quarter" idx="12"/>
          </p:nvPr>
        </p:nvSpPr>
        <p:spPr>
          <a:xfrm>
            <a:off x="10859623" y="381001"/>
            <a:ext cx="64358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42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7234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94692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38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3523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66830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336208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158863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human.libretexts.org/Bookshelves/Composition/Advanced_Composition/Book%3A_How_Arguments_Work_-_A_Guide_to_Writing_and_Analyzing_Texts_in_College_(Mills)/03%3A_Writing_a_Summary_of_Another_Writers_Argu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human.libretexts.org/Bookshelves/Composition/Advanced_Composition/Book%3A_How_Arguments_Work_-_A_Guide_to_Writing_and_Analyzing_Texts_in_College_(Mills)/zz%3A_Back_Matter/21%3A_Accessibility/Claims%2C_reasons%2C_counterargument%2C_rebuttal%2C_and_limits_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human.libretexts.org/Bookshelves/Composition/Advanced_Composition/Book%3A_How_Arguments_Work_-_A_Guide_to_Writing_and_Analyzing_Texts_in_College_(Mills)/03%3A_Writing_a_Summary_of_Another_Writers_Argument/3.08%3A_Sample_Summarie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asccc-oeri.org/" TargetMode="External"/><Relationship Id="rId5" Type="http://schemas.openxmlformats.org/officeDocument/2006/relationships/hyperlink" Target="https://creativecommons.org/licenses/by-nc/4.0/" TargetMode="External"/><Relationship Id="rId4" Type="http://schemas.openxmlformats.org/officeDocument/2006/relationships/hyperlink" Target="http://www.howargumentswork.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732" y="965200"/>
            <a:ext cx="6169336" cy="4329641"/>
          </a:xfrm>
        </p:spPr>
        <p:txBody>
          <a:bodyPr anchor="ctr">
            <a:normAutofit/>
          </a:bodyPr>
          <a:lstStyle/>
          <a:p>
            <a:r>
              <a:rPr lang="en-US" sz="5300" dirty="0"/>
              <a:t>How Arguments Work: </a:t>
            </a:r>
            <a:br>
              <a:rPr lang="en-US" sz="5300" dirty="0"/>
            </a:br>
            <a:r>
              <a:rPr lang="en-US" sz="2400" dirty="0"/>
              <a:t>A Guide to writing and analyzing texts in college </a:t>
            </a:r>
          </a:p>
        </p:txBody>
      </p:sp>
      <p:sp>
        <p:nvSpPr>
          <p:cNvPr id="3" name="Subtitle 2"/>
          <p:cNvSpPr>
            <a:spLocks noGrp="1"/>
          </p:cNvSpPr>
          <p:nvPr>
            <p:ph type="subTitle" idx="1"/>
          </p:nvPr>
        </p:nvSpPr>
        <p:spPr>
          <a:xfrm>
            <a:off x="536448" y="965200"/>
            <a:ext cx="3794984" cy="4329641"/>
          </a:xfrm>
        </p:spPr>
        <p:txBody>
          <a:bodyPr anchor="ctr">
            <a:normAutofit/>
          </a:bodyPr>
          <a:lstStyle/>
          <a:p>
            <a:pPr lvl="0" algn="r">
              <a:spcBef>
                <a:spcPts val="0"/>
              </a:spcBef>
              <a:spcAft>
                <a:spcPts val="600"/>
              </a:spcAft>
              <a:buClr>
                <a:schemeClr val="dk1"/>
              </a:buClr>
              <a:buSzPts val="2800"/>
            </a:pPr>
            <a:r>
              <a:rPr lang="en-US" sz="3200" b="1" dirty="0">
                <a:latin typeface="+mj-lt"/>
                <a:hlinkClick r:id="rId2"/>
              </a:rPr>
              <a:t>Chapter 3: Writing a Summary of Another Writer’s Argument</a:t>
            </a:r>
            <a:endParaRPr lang="en-US" sz="3200" b="1" dirty="0">
              <a:latin typeface="+mj-lt"/>
            </a:endParaRPr>
          </a:p>
        </p:txBody>
      </p:sp>
    </p:spTree>
    <p:extLst>
      <p:ext uri="{BB962C8B-B14F-4D97-AF65-F5344CB8AC3E}">
        <p14:creationId xmlns:p14="http://schemas.microsoft.com/office/powerpoint/2010/main" val="29812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37"/>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D937CE-343C-CF43-B466-79DD5BAAEDB3}"/>
              </a:ext>
            </a:extLst>
          </p:cNvPr>
          <p:cNvSpPr>
            <a:spLocks noGrp="1"/>
          </p:cNvSpPr>
          <p:nvPr>
            <p:ph idx="1"/>
          </p:nvPr>
        </p:nvSpPr>
        <p:spPr/>
        <p:txBody>
          <a:bodyPr/>
          <a:lstStyle/>
          <a:p>
            <a:pPr>
              <a:lnSpc>
                <a:spcPct val="100000"/>
              </a:lnSpc>
              <a:spcBef>
                <a:spcPts val="600"/>
              </a:spcBef>
              <a:buClr>
                <a:schemeClr val="dk1"/>
              </a:buClr>
              <a:buSzPts val="1100"/>
            </a:pPr>
            <a:r>
              <a:rPr lang="en-US" sz="2400" dirty="0">
                <a:solidFill>
                  <a:schemeClr val="dk1"/>
                </a:solidFill>
                <a:ea typeface="Century Gothic"/>
                <a:cs typeface="Century Gothic"/>
                <a:sym typeface="Century Gothic"/>
              </a:rPr>
              <a:t>    He qualifies his position by_____________.</a:t>
            </a:r>
            <a:endParaRPr lang="en-US"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   She limits her claim by_____________.</a:t>
            </a:r>
            <a:endParaRPr lang="en-US"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   They clarify that this only holds if _____________.</a:t>
            </a:r>
            <a:endParaRPr lang="en-US"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   The author restricts their claim to cases where_____________.</a:t>
            </a:r>
            <a:endParaRPr lang="en-US"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   He makes an exception for_____________.</a:t>
            </a:r>
            <a:endParaRPr lang="en-US" dirty="0"/>
          </a:p>
          <a:p>
            <a:pPr marL="304747" lvl="0" indent="-234897">
              <a:lnSpc>
                <a:spcPct val="100000"/>
              </a:lnSpc>
              <a:spcBef>
                <a:spcPts val="600"/>
              </a:spcBef>
              <a:buClr>
                <a:schemeClr val="dk1"/>
              </a:buClr>
              <a:buSzPts val="1100"/>
              <a:buNone/>
            </a:pPr>
            <a:endParaRPr lang="en-US" sz="2400" dirty="0">
              <a:solidFill>
                <a:schemeClr val="dk1"/>
              </a:solidFill>
              <a:ea typeface="Century Gothic"/>
              <a:cs typeface="Century Gothic"/>
              <a:sym typeface="Century Gothic"/>
            </a:endParaRPr>
          </a:p>
          <a:p>
            <a:endParaRPr lang="en-US" dirty="0"/>
          </a:p>
        </p:txBody>
      </p:sp>
      <p:sp>
        <p:nvSpPr>
          <p:cNvPr id="138" name="Google Shape;138;p6"/>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ct val="100000"/>
              <a:buFont typeface="Century Gothic"/>
              <a:buNone/>
            </a:pPr>
            <a:r>
              <a:rPr lang="en-US" dirty="0"/>
              <a:t>Describing THE Limits </a:t>
            </a:r>
            <a:endParaRPr dirty="0"/>
          </a:p>
        </p:txBody>
      </p:sp>
    </p:spTree>
    <p:extLst>
      <p:ext uri="{BB962C8B-B14F-4D97-AF65-F5344CB8AC3E}">
        <p14:creationId xmlns:p14="http://schemas.microsoft.com/office/powerpoint/2010/main" val="101164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48"/>
        <p:cNvGrpSpPr/>
        <p:nvPr/>
      </p:nvGrpSpPr>
      <p:grpSpPr>
        <a:xfrm>
          <a:off x="0" y="0"/>
          <a:ext cx="0" cy="0"/>
          <a:chOff x="0" y="0"/>
          <a:chExt cx="0" cy="0"/>
        </a:xfrm>
      </p:grpSpPr>
      <p:sp>
        <p:nvSpPr>
          <p:cNvPr id="150" name="Google Shape;150;p7"/>
          <p:cNvSpPr txBox="1">
            <a:spLocks noGrp="1"/>
          </p:cNvSpPr>
          <p:nvPr>
            <p:ph sz="half" idx="2"/>
          </p:nvPr>
        </p:nvSpPr>
        <p:spPr>
          <a:xfrm>
            <a:off x="4325816" y="1723292"/>
            <a:ext cx="7561384" cy="4765431"/>
          </a:xfrm>
          <a:prstGeom prst="rect">
            <a:avLst/>
          </a:prstGeom>
          <a:noFill/>
          <a:ln>
            <a:noFill/>
          </a:ln>
        </p:spPr>
        <p:txBody>
          <a:bodyPr spcFirstLastPara="1" wrap="square" lIns="121875" tIns="60925" rIns="121875" bIns="60925" anchor="t" anchorCtr="0">
            <a:normAutofit fontScale="92500"/>
          </a:bodyPr>
          <a:lstStyle/>
          <a:p>
            <a:pPr marL="0" indent="0">
              <a:buNone/>
            </a:pPr>
            <a:r>
              <a:rPr lang="en-US" b="1" dirty="0"/>
              <a:t>Sample Summary:</a:t>
            </a:r>
          </a:p>
          <a:p>
            <a:pPr marL="0" indent="0">
              <a:buNone/>
            </a:pPr>
            <a:r>
              <a:rPr lang="en-US" dirty="0"/>
              <a:t>In her 2019 article “Wouldn’t We All Cross the Border?”, Anna Mills urges readers to seek a new border policy that helps desperate undocumented migrants rather than criminalizing them. She calls for a shift toward respect and empathy, questioning the very idea that crossing illegally is wrong. Mills argues that any parent in a desperate position would consider it right to cross for their child’s sake; therefore, no person should condemn that action in another. Since we cannot justify our current walls and detention centers, we must get rid of them. She acknowledges that opening the borders completely would compromise security, but believes that we can still “regulate” our borders without blocking or imprisoning migrants.</a:t>
            </a:r>
          </a:p>
          <a:p>
            <a:pPr marL="285750" lvl="0" indent="-285750" algn="l" rtl="0">
              <a:lnSpc>
                <a:spcPct val="95000"/>
              </a:lnSpc>
              <a:spcBef>
                <a:spcPts val="1200"/>
              </a:spcBef>
              <a:spcAft>
                <a:spcPts val="0"/>
              </a:spcAft>
              <a:buClr>
                <a:schemeClr val="dk1"/>
              </a:buClr>
              <a:buSzPct val="100000"/>
              <a:buFont typeface="Arial"/>
              <a:buChar char="•"/>
            </a:pPr>
            <a:endParaRPr dirty="0"/>
          </a:p>
          <a:p>
            <a:pPr marL="0" lvl="0" indent="0" algn="l" rtl="0">
              <a:lnSpc>
                <a:spcPct val="95000"/>
              </a:lnSpc>
              <a:spcBef>
                <a:spcPts val="1200"/>
              </a:spcBef>
              <a:spcAft>
                <a:spcPts val="0"/>
              </a:spcAft>
              <a:buClr>
                <a:schemeClr val="dk1"/>
              </a:buClr>
              <a:buSzPct val="100000"/>
              <a:buNone/>
            </a:pPr>
            <a:endParaRPr dirty="0"/>
          </a:p>
        </p:txBody>
      </p:sp>
      <p:sp>
        <p:nvSpPr>
          <p:cNvPr id="3" name="Content Placeholder 2">
            <a:extLst>
              <a:ext uri="{FF2B5EF4-FFF2-40B4-BE49-F238E27FC236}">
                <a16:creationId xmlns:a16="http://schemas.microsoft.com/office/drawing/2014/main" id="{8A8E5C60-374C-AC49-9E6C-4EB39E70C4CB}"/>
              </a:ext>
            </a:extLst>
          </p:cNvPr>
          <p:cNvSpPr>
            <a:spLocks noGrp="1"/>
          </p:cNvSpPr>
          <p:nvPr>
            <p:ph sz="half" idx="1"/>
          </p:nvPr>
        </p:nvSpPr>
        <p:spPr>
          <a:xfrm>
            <a:off x="685622" y="2194560"/>
            <a:ext cx="3394009" cy="3749039"/>
          </a:xfrm>
        </p:spPr>
        <p:txBody>
          <a:bodyPr>
            <a:normAutofit fontScale="92500"/>
          </a:bodyPr>
          <a:lstStyle/>
          <a:p>
            <a:pPr marL="285750" lvl="0" indent="-285750">
              <a:lnSpc>
                <a:spcPct val="95000"/>
              </a:lnSpc>
              <a:spcBef>
                <a:spcPts val="0"/>
              </a:spcBef>
              <a:buClr>
                <a:schemeClr val="dk1"/>
              </a:buClr>
              <a:buSzPct val="100000"/>
              <a:buFont typeface="Arial"/>
              <a:buChar char="•"/>
            </a:pPr>
            <a:r>
              <a:rPr lang="en-US" dirty="0"/>
              <a:t>By introducing each part of the argument to show how it relates to the others, we have already provided many of the transitions we need for a good summary.</a:t>
            </a:r>
          </a:p>
          <a:p>
            <a:pPr marL="285750" lvl="0" indent="-285750">
              <a:lnSpc>
                <a:spcPct val="95000"/>
              </a:lnSpc>
              <a:spcBef>
                <a:spcPts val="1200"/>
              </a:spcBef>
              <a:buClr>
                <a:schemeClr val="dk1"/>
              </a:buClr>
              <a:buSzPct val="100000"/>
              <a:buFont typeface="Arial"/>
              <a:buChar char="•"/>
            </a:pPr>
            <a:r>
              <a:rPr lang="en-US" dirty="0"/>
              <a:t>We can generate a first draft of the summary by simply putting them all together in order. </a:t>
            </a:r>
          </a:p>
        </p:txBody>
      </p:sp>
      <p:sp>
        <p:nvSpPr>
          <p:cNvPr id="149" name="Google Shape;149;p7"/>
          <p:cNvSpPr txBox="1">
            <a:spLocks noGrp="1"/>
          </p:cNvSpPr>
          <p:nvPr>
            <p:ph type="title"/>
          </p:nvPr>
        </p:nvSpPr>
        <p:spPr>
          <a:xfrm>
            <a:off x="3404800" y="267887"/>
            <a:ext cx="8608358" cy="1293028"/>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2000"/>
              <a:buFont typeface="Century Gothic"/>
              <a:buNone/>
            </a:pPr>
            <a:r>
              <a:rPr lang="en-US" dirty="0"/>
              <a:t>Putting the Summary Together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48"/>
        <p:cNvGrpSpPr/>
        <p:nvPr/>
      </p:nvGrpSpPr>
      <p:grpSpPr>
        <a:xfrm>
          <a:off x="0" y="0"/>
          <a:ext cx="0" cy="0"/>
          <a:chOff x="0" y="0"/>
          <a:chExt cx="0" cy="0"/>
        </a:xfrm>
      </p:grpSpPr>
      <p:pic>
        <p:nvPicPr>
          <p:cNvPr id="92" name="Picture 91">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11" name="TextBox 10">
            <a:extLst>
              <a:ext uri="{FF2B5EF4-FFF2-40B4-BE49-F238E27FC236}">
                <a16:creationId xmlns:a16="http://schemas.microsoft.com/office/drawing/2014/main" id="{41448B6A-693A-3C42-9494-E657DED44E21}"/>
              </a:ext>
            </a:extLst>
          </p:cNvPr>
          <p:cNvSpPr txBox="1"/>
          <p:nvPr/>
        </p:nvSpPr>
        <p:spPr>
          <a:xfrm>
            <a:off x="6945491" y="6281188"/>
            <a:ext cx="4557713" cy="246221"/>
          </a:xfrm>
          <a:prstGeom prst="rect">
            <a:avLst/>
          </a:prstGeom>
          <a:noFill/>
        </p:spPr>
        <p:txBody>
          <a:bodyPr wrap="square" rtlCol="0">
            <a:spAutoFit/>
          </a:bodyPr>
          <a:lstStyle/>
          <a:p>
            <a:r>
              <a:rPr lang="en-US" sz="1000" dirty="0">
                <a:hlinkClick r:id="rId4"/>
              </a:rPr>
              <a:t>Text description of an argument map showing limits</a:t>
            </a:r>
            <a:endParaRPr lang="en-US" sz="1000" dirty="0"/>
          </a:p>
        </p:txBody>
      </p:sp>
      <p:pic>
        <p:nvPicPr>
          <p:cNvPr id="10" name="Google Shape;157;p24" descr="An argument map showing claim, reasons, counterargument, rebuttal, and limits.">
            <a:extLst>
              <a:ext uri="{FF2B5EF4-FFF2-40B4-BE49-F238E27FC236}">
                <a16:creationId xmlns:a16="http://schemas.microsoft.com/office/drawing/2014/main" id="{E4C4DE99-867F-B74A-B676-16D2664F4C7C}"/>
              </a:ext>
            </a:extLst>
          </p:cNvPr>
          <p:cNvPicPr preferRelativeResize="0">
            <a:picLocks noChangeAspect="1"/>
          </p:cNvPicPr>
          <p:nvPr/>
        </p:nvPicPr>
        <p:blipFill rotWithShape="1">
          <a:blip r:embed="rId5">
            <a:alphaModFix/>
          </a:blip>
          <a:stretch/>
        </p:blipFill>
        <p:spPr>
          <a:xfrm>
            <a:off x="4681719" y="642879"/>
            <a:ext cx="7454038" cy="5572241"/>
          </a:xfrm>
          <a:prstGeom prst="rect">
            <a:avLst/>
          </a:prstGeom>
          <a:noFill/>
          <a:ln>
            <a:noFill/>
          </a:ln>
        </p:spPr>
      </p:pic>
      <p:pic>
        <p:nvPicPr>
          <p:cNvPr id="96" name="Picture 95">
            <a:extLst>
              <a:ext uri="{FF2B5EF4-FFF2-40B4-BE49-F238E27FC236}">
                <a16:creationId xmlns:a16="http://schemas.microsoft.com/office/drawing/2014/main" id="{A4C4F977-CDDE-402E-B4F0-84B5572E7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3" name="Content Placeholder 2">
            <a:extLst>
              <a:ext uri="{FF2B5EF4-FFF2-40B4-BE49-F238E27FC236}">
                <a16:creationId xmlns:a16="http://schemas.microsoft.com/office/drawing/2014/main" id="{A379A13E-E974-DB47-B71D-780344B0BF00}"/>
              </a:ext>
            </a:extLst>
          </p:cNvPr>
          <p:cNvSpPr>
            <a:spLocks noGrp="1"/>
          </p:cNvSpPr>
          <p:nvPr>
            <p:ph sz="half" idx="1"/>
          </p:nvPr>
        </p:nvSpPr>
        <p:spPr>
          <a:xfrm>
            <a:off x="685620" y="3429000"/>
            <a:ext cx="3959817" cy="2789685"/>
          </a:xfrm>
        </p:spPr>
        <p:txBody>
          <a:bodyPr>
            <a:normAutofit fontScale="85000" lnSpcReduction="10000"/>
          </a:bodyPr>
          <a:lstStyle/>
          <a:p>
            <a:pPr marL="285750" lvl="0" indent="-228600" defTabSz="914400">
              <a:spcBef>
                <a:spcPts val="1200"/>
              </a:spcBef>
              <a:spcAft>
                <a:spcPts val="0"/>
              </a:spcAft>
              <a:buClr>
                <a:schemeClr val="dk1"/>
              </a:buClr>
              <a:buSzPct val="100000"/>
            </a:pPr>
            <a:r>
              <a:rPr lang="en-US" sz="2400" dirty="0"/>
              <a:t>Next, we can review our border argument map to make sure that we have covered the main parts of the argument. </a:t>
            </a:r>
          </a:p>
          <a:p>
            <a:pPr marL="285750" lvl="0" indent="-228600" defTabSz="914400">
              <a:spcBef>
                <a:spcPts val="1200"/>
              </a:spcBef>
              <a:spcAft>
                <a:spcPts val="0"/>
              </a:spcAft>
              <a:buClr>
                <a:schemeClr val="dk1"/>
              </a:buClr>
              <a:buSzPct val="100000"/>
            </a:pPr>
            <a:r>
              <a:rPr lang="en-US" sz="2400" dirty="0"/>
              <a:t>The map and our knowledge of the role of each part of the argument will help us organize the essay into paragraphs.</a:t>
            </a:r>
          </a:p>
          <a:p>
            <a:pPr marL="0" lvl="0" indent="-228600" defTabSz="914400">
              <a:spcBef>
                <a:spcPts val="1200"/>
              </a:spcBef>
              <a:spcAft>
                <a:spcPts val="0"/>
              </a:spcAft>
              <a:buClr>
                <a:schemeClr val="dk1"/>
              </a:buClr>
              <a:buSzPct val="100000"/>
            </a:pPr>
            <a:endParaRPr lang="en-US" sz="2400" dirty="0"/>
          </a:p>
          <a:p>
            <a:endParaRPr lang="en-US" dirty="0"/>
          </a:p>
        </p:txBody>
      </p:sp>
      <p:sp>
        <p:nvSpPr>
          <p:cNvPr id="149" name="Google Shape;149;p7"/>
          <p:cNvSpPr txBox="1">
            <a:spLocks noGrp="1"/>
          </p:cNvSpPr>
          <p:nvPr>
            <p:ph type="title"/>
          </p:nvPr>
        </p:nvSpPr>
        <p:spPr>
          <a:xfrm>
            <a:off x="685620" y="1524028"/>
            <a:ext cx="3976603" cy="1600200"/>
          </a:xfrm>
          <a:prstGeom prst="rect">
            <a:avLst/>
          </a:prstGeom>
        </p:spPr>
        <p:txBody>
          <a:bodyPr spcFirstLastPara="1" vert="horz" lIns="91440" tIns="45720" rIns="91440" bIns="45720" rtlCol="0" anchor="b" anchorCtr="0">
            <a:normAutofit/>
          </a:bodyPr>
          <a:lstStyle/>
          <a:p>
            <a:pPr marL="0" lvl="0" indent="0" algn="l" defTabSz="914400">
              <a:spcAft>
                <a:spcPts val="0"/>
              </a:spcAft>
              <a:buClr>
                <a:schemeClr val="dk1"/>
              </a:buClr>
              <a:buSzPts val="2000"/>
            </a:pPr>
            <a:r>
              <a:rPr lang="en-US" sz="3200" dirty="0"/>
              <a:t>Use an Argument Map to Check the Summary</a:t>
            </a:r>
          </a:p>
        </p:txBody>
      </p:sp>
    </p:spTree>
    <p:extLst>
      <p:ext uri="{BB962C8B-B14F-4D97-AF65-F5344CB8AC3E}">
        <p14:creationId xmlns:p14="http://schemas.microsoft.com/office/powerpoint/2010/main" val="10945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56"/>
        <p:cNvGrpSpPr/>
        <p:nvPr/>
      </p:nvGrpSpPr>
      <p:grpSpPr>
        <a:xfrm>
          <a:off x="0" y="0"/>
          <a:ext cx="0" cy="0"/>
          <a:chOff x="0" y="0"/>
          <a:chExt cx="0" cy="0"/>
        </a:xfrm>
      </p:grpSpPr>
      <p:pic>
        <p:nvPicPr>
          <p:cNvPr id="100" name="Picture 99">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pic>
        <p:nvPicPr>
          <p:cNvPr id="102" name="Picture 101">
            <a:extLst>
              <a:ext uri="{FF2B5EF4-FFF2-40B4-BE49-F238E27FC236}">
                <a16:creationId xmlns:a16="http://schemas.microsoft.com/office/drawing/2014/main" id="{CAED006F-534E-46AA-A794-9DAA58BAB4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159" name="Google Shape;159;p8"/>
          <p:cNvSpPr txBox="1">
            <a:spLocks noGrp="1"/>
          </p:cNvSpPr>
          <p:nvPr>
            <p:ph type="body" idx="1"/>
          </p:nvPr>
        </p:nvSpPr>
        <p:spPr>
          <a:xfrm>
            <a:off x="4686189" y="3632200"/>
            <a:ext cx="6131393" cy="1296987"/>
          </a:xfrm>
          <a:prstGeom prst="rect">
            <a:avLst/>
          </a:prstGeom>
        </p:spPr>
        <p:txBody>
          <a:bodyPr spcFirstLastPara="1" vert="horz" lIns="91440" tIns="45720" rIns="91440" bIns="45720" rtlCol="0" anchorCtr="0">
            <a:noAutofit/>
          </a:bodyPr>
          <a:lstStyle/>
          <a:p>
            <a:pPr marL="0" lvl="0" indent="0" defTabSz="914400">
              <a:lnSpc>
                <a:spcPct val="90000"/>
              </a:lnSpc>
              <a:spcBef>
                <a:spcPts val="1000"/>
              </a:spcBef>
              <a:spcAft>
                <a:spcPts val="0"/>
              </a:spcAft>
              <a:buClr>
                <a:schemeClr val="dk1"/>
              </a:buClr>
              <a:buSzPts val="1600"/>
            </a:pPr>
            <a:r>
              <a:rPr lang="en-US" sz="2400" dirty="0"/>
              <a:t>See </a:t>
            </a:r>
            <a:r>
              <a:rPr lang="en-US" sz="2400" u="sng" dirty="0">
                <a:hlinkClick r:id="rId5"/>
              </a:rPr>
              <a:t>3.8: Sample Summaries </a:t>
            </a:r>
            <a:r>
              <a:rPr lang="en-US" sz="2400" dirty="0"/>
              <a:t>for annotated examples.</a:t>
            </a:r>
          </a:p>
        </p:txBody>
      </p:sp>
      <p:sp>
        <p:nvSpPr>
          <p:cNvPr id="157" name="Google Shape;157;p8"/>
          <p:cNvSpPr txBox="1">
            <a:spLocks noGrp="1"/>
          </p:cNvSpPr>
          <p:nvPr>
            <p:ph type="title"/>
          </p:nvPr>
        </p:nvSpPr>
        <p:spPr>
          <a:xfrm>
            <a:off x="4686189" y="1803405"/>
            <a:ext cx="6131393" cy="1825096"/>
          </a:xfrm>
          <a:prstGeom prst="rect">
            <a:avLst/>
          </a:prstGeom>
        </p:spPr>
        <p:txBody>
          <a:bodyPr spcFirstLastPara="1" vert="horz" lIns="91440" tIns="45720" rIns="91440" bIns="45720" rtlCol="0" anchor="b" anchorCtr="0">
            <a:normAutofit/>
          </a:bodyPr>
          <a:lstStyle/>
          <a:p>
            <a:pPr marL="0" lvl="0" indent="0" defTabSz="914400">
              <a:lnSpc>
                <a:spcPct val="90000"/>
              </a:lnSpc>
              <a:spcBef>
                <a:spcPct val="0"/>
              </a:spcBef>
              <a:spcAft>
                <a:spcPts val="0"/>
              </a:spcAft>
              <a:buClr>
                <a:schemeClr val="dk1"/>
              </a:buClr>
              <a:buSzPts val="2000"/>
            </a:pPr>
            <a:r>
              <a:rPr lang="en-US" sz="6000" b="0" dirty="0"/>
              <a:t>Sample Summaries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90"/>
        <p:cNvGrpSpPr/>
        <p:nvPr/>
      </p:nvGrpSpPr>
      <p:grpSpPr>
        <a:xfrm>
          <a:off x="0" y="0"/>
          <a:ext cx="0" cy="0"/>
          <a:chOff x="0" y="0"/>
          <a:chExt cx="0" cy="0"/>
        </a:xfrm>
      </p:grpSpPr>
      <p:pic>
        <p:nvPicPr>
          <p:cNvPr id="3" name="Picture 2">
            <a:extLst>
              <a:ext uri="{FF2B5EF4-FFF2-40B4-BE49-F238E27FC236}">
                <a16:creationId xmlns:a16="http://schemas.microsoft.com/office/drawing/2014/main" id="{FBCD092D-6169-6D47-9501-CD1C09712406}"/>
              </a:ext>
              <a:ext uri="{C183D7F6-B498-43B3-948B-1728B52AA6E4}">
                <adec:decorative xmlns:adec="http://schemas.microsoft.com/office/drawing/2017/decorative" val="1"/>
              </a:ext>
            </a:extLst>
          </p:cNvPr>
          <p:cNvPicPr>
            <a:picLocks noChangeAspect="1"/>
          </p:cNvPicPr>
          <p:nvPr/>
        </p:nvPicPr>
        <p:blipFill rotWithShape="1">
          <a:blip r:embed="rId3"/>
          <a:srcRect t="657" r="-2" b="-2"/>
          <a:stretch/>
        </p:blipFill>
        <p:spPr>
          <a:xfrm>
            <a:off x="5302765" y="10"/>
            <a:ext cx="6886060" cy="6857990"/>
          </a:xfrm>
          <a:prstGeom prst="rect">
            <a:avLst/>
          </a:prstGeom>
        </p:spPr>
      </p:pic>
      <p:sp>
        <p:nvSpPr>
          <p:cNvPr id="4" name="Content Placeholder 3">
            <a:extLst>
              <a:ext uri="{FF2B5EF4-FFF2-40B4-BE49-F238E27FC236}">
                <a16:creationId xmlns:a16="http://schemas.microsoft.com/office/drawing/2014/main" id="{7FB9449C-279A-2B41-8653-64EF0A5C5E10}"/>
              </a:ext>
            </a:extLst>
          </p:cNvPr>
          <p:cNvSpPr>
            <a:spLocks noGrp="1"/>
          </p:cNvSpPr>
          <p:nvPr>
            <p:ph sz="half" idx="1"/>
          </p:nvPr>
        </p:nvSpPr>
        <p:spPr>
          <a:xfrm>
            <a:off x="685621" y="2588457"/>
            <a:ext cx="4139597" cy="4024125"/>
          </a:xfrm>
        </p:spPr>
        <p:txBody>
          <a:bodyPr>
            <a:normAutofit/>
          </a:bodyPr>
          <a:lstStyle/>
          <a:p>
            <a:pPr lvl="0"/>
            <a:r>
              <a:rPr lang="en-US" sz="2000" dirty="0"/>
              <a:t>This slide presentation accompanies </a:t>
            </a:r>
            <a:r>
              <a:rPr lang="en-US" sz="2000" i="1" dirty="0">
                <a:hlinkClick r:id="rId4"/>
              </a:rPr>
              <a:t>How Arguments Work: - A Guide to Writing and Analyzing Texts in College </a:t>
            </a:r>
            <a:r>
              <a:rPr lang="en-US" sz="2000" dirty="0"/>
              <a:t>by Anna Mills.</a:t>
            </a:r>
          </a:p>
          <a:p>
            <a:pPr lvl="0"/>
            <a:r>
              <a:rPr lang="en-US" sz="2000" dirty="0"/>
              <a:t>These Chapter 3 slides by Natalie Peterkin are licensed </a:t>
            </a:r>
            <a:r>
              <a:rPr lang="en-US" sz="2000" dirty="0">
                <a:hlinkClick r:id="rId5"/>
              </a:rPr>
              <a:t>CC BY-NC 4.0</a:t>
            </a:r>
            <a:r>
              <a:rPr lang="en-US" sz="2000" dirty="0"/>
              <a:t>.</a:t>
            </a:r>
          </a:p>
          <a:p>
            <a:pPr lvl="0"/>
            <a:r>
              <a:rPr lang="en-US" sz="2000" dirty="0"/>
              <a:t>This project is sponsored by </a:t>
            </a:r>
            <a:r>
              <a:rPr lang="en-US" sz="2000" dirty="0">
                <a:hlinkClick r:id="rId6"/>
              </a:rPr>
              <a:t>ASCCC OERI</a:t>
            </a:r>
            <a:r>
              <a:rPr lang="en-US" sz="2000" dirty="0"/>
              <a:t>.</a:t>
            </a:r>
          </a:p>
          <a:p>
            <a:endParaRPr lang="en-US" sz="1600" dirty="0"/>
          </a:p>
        </p:txBody>
      </p:sp>
      <p:sp>
        <p:nvSpPr>
          <p:cNvPr id="91" name="Google Shape;91;p2"/>
          <p:cNvSpPr txBox="1">
            <a:spLocks noGrp="1"/>
          </p:cNvSpPr>
          <p:nvPr>
            <p:ph type="title"/>
          </p:nvPr>
        </p:nvSpPr>
        <p:spPr>
          <a:xfrm>
            <a:off x="534572" y="1439056"/>
            <a:ext cx="4768193" cy="1012241"/>
          </a:xfrm>
          <a:prstGeom prst="rect">
            <a:avLst/>
          </a:prstGeom>
        </p:spPr>
        <p:txBody>
          <a:bodyPr spcFirstLastPara="1" lIns="121875" tIns="60925" rIns="121875" bIns="60925" anchor="b" anchorCtr="0">
            <a:normAutofit/>
          </a:bodyPr>
          <a:lstStyle/>
          <a:p>
            <a:pPr marL="0" lvl="0" indent="0" algn="l" rtl="0">
              <a:spcBef>
                <a:spcPts val="0"/>
              </a:spcBef>
              <a:spcAft>
                <a:spcPts val="0"/>
              </a:spcAft>
              <a:buClr>
                <a:schemeClr val="dk1"/>
              </a:buClr>
              <a:buSzPts val="4400"/>
              <a:buFont typeface="Century Gothic"/>
              <a:buNone/>
            </a:pPr>
            <a:r>
              <a:rPr lang="en-US" sz="3200" dirty="0"/>
              <a:t>Attributions and Licensing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96"/>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1C2068-040A-1643-88F3-B565CD01345C}"/>
              </a:ext>
            </a:extLst>
          </p:cNvPr>
          <p:cNvSpPr>
            <a:spLocks noGrp="1"/>
          </p:cNvSpPr>
          <p:nvPr>
            <p:ph idx="1"/>
          </p:nvPr>
        </p:nvSpPr>
        <p:spPr/>
        <p:txBody>
          <a:bodyPr/>
          <a:lstStyle/>
          <a:p>
            <a:r>
              <a:rPr lang="en-US" dirty="0">
                <a:sym typeface="Century Gothic"/>
              </a:rPr>
              <a:t>3.1: What Is a Summary</a:t>
            </a:r>
          </a:p>
          <a:p>
            <a:r>
              <a:rPr lang="en-US" dirty="0">
                <a:sym typeface="Century Gothic"/>
              </a:rPr>
              <a:t>3.2: Introducing the Argument and the Main Claim</a:t>
            </a:r>
          </a:p>
          <a:p>
            <a:r>
              <a:rPr lang="en-US" dirty="0">
                <a:sym typeface="Century Gothic"/>
              </a:rPr>
              <a:t>3.3: Describing the Reasoning</a:t>
            </a:r>
          </a:p>
          <a:p>
            <a:r>
              <a:rPr lang="en-US" dirty="0">
                <a:sym typeface="Century Gothic"/>
              </a:rPr>
              <a:t>3.4: Describing How the Author Treats Counterarguments</a:t>
            </a:r>
          </a:p>
          <a:p>
            <a:r>
              <a:rPr lang="en-US" dirty="0">
                <a:sym typeface="Century Gothic"/>
              </a:rPr>
              <a:t>3.5: Describing How the Author Limits the Claim</a:t>
            </a:r>
          </a:p>
          <a:p>
            <a:r>
              <a:rPr lang="en-US" dirty="0">
                <a:sym typeface="Century Gothic"/>
              </a:rPr>
              <a:t>3.6: Putting the Summary Together</a:t>
            </a:r>
          </a:p>
          <a:p>
            <a:r>
              <a:rPr lang="en-US" dirty="0">
                <a:sym typeface="Century Gothic"/>
              </a:rPr>
              <a:t>3.7: Writing a Short Summary of a Long Argument</a:t>
            </a:r>
          </a:p>
        </p:txBody>
      </p:sp>
      <p:sp>
        <p:nvSpPr>
          <p:cNvPr id="97" name="Google Shape;97;p3"/>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4400"/>
              <a:buFont typeface="Century Gothic"/>
              <a:buNone/>
            </a:pPr>
            <a:r>
              <a:rPr lang="en-US" dirty="0"/>
              <a:t>Content Overview</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19"/>
        <p:cNvGrpSpPr/>
        <p:nvPr/>
      </p:nvGrpSpPr>
      <p:grpSpPr>
        <a:xfrm>
          <a:off x="0" y="0"/>
          <a:ext cx="0" cy="0"/>
          <a:chOff x="0" y="0"/>
          <a:chExt cx="0" cy="0"/>
        </a:xfrm>
      </p:grpSpPr>
      <p:sp>
        <p:nvSpPr>
          <p:cNvPr id="121" name="Google Shape;121;p4"/>
          <p:cNvSpPr txBox="1">
            <a:spLocks noGrp="1"/>
          </p:cNvSpPr>
          <p:nvPr>
            <p:ph sz="half" idx="2"/>
          </p:nvPr>
        </p:nvSpPr>
        <p:spPr>
          <a:prstGeom prst="rect">
            <a:avLst/>
          </a:prstGeom>
          <a:noFill/>
          <a:ln>
            <a:noFill/>
          </a:ln>
        </p:spPr>
        <p:txBody>
          <a:bodyPr spcFirstLastPara="1" wrap="square" lIns="121875" tIns="60925" rIns="121875" bIns="60925" anchor="t" anchorCtr="0">
            <a:normAutofit/>
          </a:bodyPr>
          <a:lstStyle/>
          <a:p>
            <a:pPr marL="0" lvl="0" indent="0" algn="l" rtl="0">
              <a:lnSpc>
                <a:spcPct val="95000"/>
              </a:lnSpc>
              <a:spcBef>
                <a:spcPts val="0"/>
              </a:spcBef>
              <a:spcAft>
                <a:spcPts val="0"/>
              </a:spcAft>
              <a:buClr>
                <a:schemeClr val="dk1"/>
              </a:buClr>
              <a:buSzPts val="1600"/>
              <a:buNone/>
            </a:pPr>
            <a:endParaRPr lang="en-US" sz="2000" dirty="0"/>
          </a:p>
          <a:p>
            <a:pPr marL="0" lvl="0" indent="0">
              <a:lnSpc>
                <a:spcPct val="95000"/>
              </a:lnSpc>
              <a:spcBef>
                <a:spcPts val="0"/>
              </a:spcBef>
              <a:buClr>
                <a:schemeClr val="dk1"/>
              </a:buClr>
              <a:buSzPts val="2400"/>
              <a:buNone/>
            </a:pPr>
            <a:r>
              <a:rPr lang="en-US" sz="2000" dirty="0"/>
              <a:t>Some options for introductory phrases include the following:</a:t>
            </a:r>
          </a:p>
          <a:p>
            <a:pPr marL="304747" lvl="0" indent="-304747">
              <a:lnSpc>
                <a:spcPct val="95000"/>
              </a:lnSpc>
              <a:spcBef>
                <a:spcPts val="1866"/>
              </a:spcBef>
              <a:buClr>
                <a:schemeClr val="dk1"/>
              </a:buClr>
              <a:buSzPts val="2400"/>
              <a:buFont typeface="Arial"/>
              <a:buChar char="•"/>
            </a:pPr>
            <a:r>
              <a:rPr lang="en-US" sz="2000" dirty="0"/>
              <a:t>In an article for _____________, writer _____________...</a:t>
            </a:r>
          </a:p>
          <a:p>
            <a:pPr marL="304747" lvl="0" indent="-304747">
              <a:lnSpc>
                <a:spcPct val="95000"/>
              </a:lnSpc>
              <a:spcBef>
                <a:spcPts val="1866"/>
              </a:spcBef>
              <a:buClr>
                <a:schemeClr val="dk1"/>
              </a:buClr>
              <a:buSzPts val="2400"/>
              <a:buFont typeface="Arial"/>
              <a:buChar char="•"/>
            </a:pPr>
            <a:r>
              <a:rPr lang="en-US" sz="2000" dirty="0"/>
              <a:t>The account of _____________ in the piece _____________ by _____________...</a:t>
            </a:r>
          </a:p>
          <a:p>
            <a:pPr marL="304747" lvl="0" indent="-304747">
              <a:lnSpc>
                <a:spcPct val="95000"/>
              </a:lnSpc>
              <a:spcBef>
                <a:spcPts val="1866"/>
              </a:spcBef>
              <a:buClr>
                <a:schemeClr val="dk1"/>
              </a:buClr>
              <a:buSzPts val="2400"/>
              <a:buFont typeface="Arial"/>
              <a:buChar char="•"/>
            </a:pPr>
            <a:r>
              <a:rPr lang="en-US" sz="2000" dirty="0"/>
              <a:t>Writing in the journal _____________, the scholar _____________ ...</a:t>
            </a:r>
          </a:p>
          <a:p>
            <a:pPr marL="304747" lvl="0" indent="-152347">
              <a:lnSpc>
                <a:spcPct val="95000"/>
              </a:lnSpc>
              <a:spcBef>
                <a:spcPts val="1866"/>
              </a:spcBef>
              <a:buClr>
                <a:schemeClr val="dk1"/>
              </a:buClr>
              <a:buSzPts val="2400"/>
              <a:buNone/>
            </a:pPr>
            <a:endParaRPr lang="en-US" sz="2000" dirty="0"/>
          </a:p>
          <a:p>
            <a:pPr marL="0" lvl="0" indent="0" algn="l" rtl="0">
              <a:lnSpc>
                <a:spcPct val="95000"/>
              </a:lnSpc>
              <a:spcBef>
                <a:spcPts val="0"/>
              </a:spcBef>
              <a:spcAft>
                <a:spcPts val="0"/>
              </a:spcAft>
              <a:buClr>
                <a:schemeClr val="dk1"/>
              </a:buClr>
              <a:buSzPts val="1600"/>
              <a:buNone/>
            </a:pPr>
            <a:endParaRPr sz="2000" dirty="0"/>
          </a:p>
        </p:txBody>
      </p:sp>
      <p:sp>
        <p:nvSpPr>
          <p:cNvPr id="122" name="Google Shape;122;p4"/>
          <p:cNvSpPr txBox="1">
            <a:spLocks noGrp="1"/>
          </p:cNvSpPr>
          <p:nvPr>
            <p:ph sz="half" idx="1"/>
          </p:nvPr>
        </p:nvSpPr>
        <p:spPr>
          <a:prstGeom prst="rect">
            <a:avLst/>
          </a:prstGeom>
          <a:noFill/>
          <a:ln>
            <a:noFill/>
          </a:ln>
        </p:spPr>
        <p:txBody>
          <a:bodyPr spcFirstLastPara="1" wrap="square" lIns="121875" tIns="60925" rIns="121875" bIns="60925" anchor="t" anchorCtr="0">
            <a:normAutofit/>
          </a:bodyPr>
          <a:lstStyle/>
          <a:p>
            <a:pPr marL="304747" indent="-152347">
              <a:lnSpc>
                <a:spcPct val="95000"/>
              </a:lnSpc>
              <a:spcBef>
                <a:spcPts val="1866"/>
              </a:spcBef>
              <a:buClr>
                <a:schemeClr val="dk1"/>
              </a:buClr>
              <a:buSzPts val="2400"/>
              <a:buNone/>
            </a:pPr>
            <a:r>
              <a:rPr lang="en-US" sz="2400" dirty="0"/>
              <a:t>Almost immediately, readers of any summary will need some basic information about the argument summarized. </a:t>
            </a:r>
          </a:p>
          <a:p>
            <a:pPr marL="304747" lvl="0" indent="-152347" algn="l" rtl="0">
              <a:lnSpc>
                <a:spcPct val="95000"/>
              </a:lnSpc>
              <a:spcBef>
                <a:spcPts val="1866"/>
              </a:spcBef>
              <a:spcAft>
                <a:spcPts val="0"/>
              </a:spcAft>
              <a:buClr>
                <a:schemeClr val="dk1"/>
              </a:buClr>
              <a:buSzPts val="2400"/>
              <a:buNone/>
            </a:pPr>
            <a:endParaRPr dirty="0"/>
          </a:p>
        </p:txBody>
      </p:sp>
      <p:sp>
        <p:nvSpPr>
          <p:cNvPr id="120" name="Google Shape;120;p4"/>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2000"/>
              <a:buFont typeface="Century Gothic"/>
              <a:buNone/>
            </a:pPr>
            <a:r>
              <a:rPr lang="en-US" dirty="0"/>
              <a:t>Introducing the Argument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26"/>
        <p:cNvGrpSpPr/>
        <p:nvPr/>
      </p:nvGrpSpPr>
      <p:grpSpPr>
        <a:xfrm>
          <a:off x="0" y="0"/>
          <a:ext cx="0" cy="0"/>
          <a:chOff x="0" y="0"/>
          <a:chExt cx="0" cy="0"/>
        </a:xfrm>
      </p:grpSpPr>
      <p:sp>
        <p:nvSpPr>
          <p:cNvPr id="16" name="Text Placeholder 15">
            <a:extLst>
              <a:ext uri="{FF2B5EF4-FFF2-40B4-BE49-F238E27FC236}">
                <a16:creationId xmlns:a16="http://schemas.microsoft.com/office/drawing/2014/main" id="{E6E9BDC0-47DA-A040-8450-C02246FFF054}"/>
              </a:ext>
            </a:extLst>
          </p:cNvPr>
          <p:cNvSpPr>
            <a:spLocks noGrp="1"/>
          </p:cNvSpPr>
          <p:nvPr>
            <p:ph type="body" sz="half" idx="17"/>
          </p:nvPr>
        </p:nvSpPr>
        <p:spPr>
          <a:xfrm>
            <a:off x="7934178" y="2904067"/>
            <a:ext cx="4254647" cy="3314132"/>
          </a:xfrm>
        </p:spPr>
        <p:txBody>
          <a:bodyPr/>
          <a:lstStyle/>
          <a:p>
            <a:pPr marL="304747" indent="-304747">
              <a:lnSpc>
                <a:spcPct val="120000"/>
              </a:lnSpc>
              <a:spcBef>
                <a:spcPts val="600"/>
              </a:spcBef>
              <a:buClr>
                <a:schemeClr val="dk1"/>
              </a:buClr>
              <a:buSzPct val="100000"/>
            </a:pPr>
            <a:r>
              <a:rPr lang="en-US" dirty="0"/>
              <a:t>He informs us of _____________.</a:t>
            </a:r>
          </a:p>
          <a:p>
            <a:pPr marL="304747" indent="-304747">
              <a:lnSpc>
                <a:spcPct val="120000"/>
              </a:lnSpc>
              <a:spcBef>
                <a:spcPts val="600"/>
              </a:spcBef>
              <a:buClr>
                <a:schemeClr val="dk1"/>
              </a:buClr>
              <a:buSzPct val="100000"/>
            </a:pPr>
            <a:r>
              <a:rPr lang="en-US" dirty="0"/>
              <a:t>She describes_____________.</a:t>
            </a:r>
          </a:p>
          <a:p>
            <a:pPr marL="304747" indent="-304747">
              <a:lnSpc>
                <a:spcPct val="120000"/>
              </a:lnSpc>
              <a:spcBef>
                <a:spcPts val="600"/>
              </a:spcBef>
              <a:buClr>
                <a:schemeClr val="dk1"/>
              </a:buClr>
              <a:buSzPct val="100000"/>
            </a:pPr>
            <a:r>
              <a:rPr lang="en-US" dirty="0"/>
              <a:t>They note that _____________.</a:t>
            </a:r>
          </a:p>
          <a:p>
            <a:pPr marL="304747" indent="-304747">
              <a:lnSpc>
                <a:spcPct val="120000"/>
              </a:lnSpc>
              <a:spcBef>
                <a:spcPts val="600"/>
              </a:spcBef>
              <a:buClr>
                <a:schemeClr val="dk1"/>
              </a:buClr>
              <a:buSzPct val="100000"/>
            </a:pPr>
            <a:r>
              <a:rPr lang="en-US" dirty="0"/>
              <a:t>He observes that _____________.</a:t>
            </a:r>
          </a:p>
          <a:p>
            <a:pPr marL="304747" indent="-304747">
              <a:lnSpc>
                <a:spcPct val="120000"/>
              </a:lnSpc>
              <a:spcBef>
                <a:spcPts val="600"/>
              </a:spcBef>
              <a:buClr>
                <a:schemeClr val="dk1"/>
              </a:buClr>
              <a:buSzPct val="100000"/>
            </a:pPr>
            <a:r>
              <a:rPr lang="en-US" dirty="0"/>
              <a:t>She explains that _____________.</a:t>
            </a:r>
          </a:p>
          <a:p>
            <a:pPr marL="304747" indent="-304747">
              <a:lnSpc>
                <a:spcPct val="120000"/>
              </a:lnSpc>
              <a:spcBef>
                <a:spcPts val="600"/>
              </a:spcBef>
              <a:buClr>
                <a:schemeClr val="dk1"/>
              </a:buClr>
              <a:buSzPct val="100000"/>
            </a:pPr>
            <a:r>
              <a:rPr lang="en-US" dirty="0"/>
              <a:t>The writer points out the way in which_____________.</a:t>
            </a:r>
          </a:p>
          <a:p>
            <a:endParaRPr lang="en-US" dirty="0"/>
          </a:p>
        </p:txBody>
      </p:sp>
      <p:sp>
        <p:nvSpPr>
          <p:cNvPr id="13" name="Text Placeholder 12">
            <a:extLst>
              <a:ext uri="{FF2B5EF4-FFF2-40B4-BE49-F238E27FC236}">
                <a16:creationId xmlns:a16="http://schemas.microsoft.com/office/drawing/2014/main" id="{B73C1020-1F88-5440-9DD4-FF371FFC7C24}"/>
              </a:ext>
            </a:extLst>
          </p:cNvPr>
          <p:cNvSpPr>
            <a:spLocks noGrp="1"/>
          </p:cNvSpPr>
          <p:nvPr>
            <p:ph type="body" sz="quarter" idx="13"/>
          </p:nvPr>
        </p:nvSpPr>
        <p:spPr>
          <a:xfrm>
            <a:off x="7934178" y="2205111"/>
            <a:ext cx="3455532" cy="626534"/>
          </a:xfrm>
        </p:spPr>
        <p:txBody>
          <a:bodyPr/>
          <a:lstStyle/>
          <a:p>
            <a:r>
              <a:rPr lang="en-US" sz="1800" b="1" dirty="0"/>
              <a:t>Phrases to introduce widely accepted claims of fact</a:t>
            </a:r>
            <a:endParaRPr lang="en-US" sz="1800" dirty="0"/>
          </a:p>
        </p:txBody>
      </p:sp>
      <p:sp>
        <p:nvSpPr>
          <p:cNvPr id="15" name="Text Placeholder 14">
            <a:extLst>
              <a:ext uri="{FF2B5EF4-FFF2-40B4-BE49-F238E27FC236}">
                <a16:creationId xmlns:a16="http://schemas.microsoft.com/office/drawing/2014/main" id="{D36EB9FC-1677-7D46-88C4-EAAAB08B0143}"/>
              </a:ext>
            </a:extLst>
          </p:cNvPr>
          <p:cNvSpPr>
            <a:spLocks noGrp="1"/>
          </p:cNvSpPr>
          <p:nvPr>
            <p:ph type="body" sz="half" idx="16"/>
          </p:nvPr>
        </p:nvSpPr>
        <p:spPr>
          <a:xfrm>
            <a:off x="3465383" y="2904067"/>
            <a:ext cx="4060832" cy="3314618"/>
          </a:xfrm>
        </p:spPr>
        <p:txBody>
          <a:bodyPr/>
          <a:lstStyle/>
          <a:p>
            <a:pPr marL="304747" lvl="0" indent="-304747">
              <a:lnSpc>
                <a:spcPct val="120000"/>
              </a:lnSpc>
              <a:spcBef>
                <a:spcPts val="600"/>
              </a:spcBef>
              <a:buClr>
                <a:schemeClr val="dk1"/>
              </a:buClr>
              <a:buSzPct val="100000"/>
              <a:buChar char="•"/>
            </a:pPr>
            <a:r>
              <a:rPr lang="en-US" dirty="0"/>
              <a:t> They argue that _____________.</a:t>
            </a:r>
          </a:p>
          <a:p>
            <a:pPr marL="304747" lvl="0" indent="-304747">
              <a:lnSpc>
                <a:spcPct val="120000"/>
              </a:lnSpc>
              <a:spcBef>
                <a:spcPts val="600"/>
              </a:spcBef>
              <a:buClr>
                <a:schemeClr val="dk1"/>
              </a:buClr>
              <a:buSzPct val="100000"/>
              <a:buChar char="•"/>
            </a:pPr>
            <a:r>
              <a:rPr lang="en-US" dirty="0"/>
              <a:t>    She maintains that _____________.</a:t>
            </a:r>
          </a:p>
          <a:p>
            <a:pPr marL="304747" lvl="0" indent="-304747">
              <a:lnSpc>
                <a:spcPct val="120000"/>
              </a:lnSpc>
              <a:spcBef>
                <a:spcPts val="600"/>
              </a:spcBef>
              <a:buClr>
                <a:schemeClr val="dk1"/>
              </a:buClr>
              <a:buSzPct val="100000"/>
              <a:buChar char="•"/>
            </a:pPr>
            <a:r>
              <a:rPr lang="en-US" dirty="0"/>
              <a:t>    He contends that _____________.</a:t>
            </a:r>
          </a:p>
          <a:p>
            <a:pPr marL="304747" lvl="0" indent="-304747">
              <a:lnSpc>
                <a:spcPct val="120000"/>
              </a:lnSpc>
              <a:spcBef>
                <a:spcPts val="600"/>
              </a:spcBef>
              <a:buClr>
                <a:schemeClr val="dk1"/>
              </a:buClr>
              <a:buSzPct val="100000"/>
              <a:buChar char="•"/>
            </a:pPr>
            <a:r>
              <a:rPr lang="en-US" dirty="0"/>
              <a:t>    They assert that _____________.</a:t>
            </a:r>
          </a:p>
          <a:p>
            <a:pPr marL="304747" lvl="0" indent="-304747">
              <a:lnSpc>
                <a:spcPct val="120000"/>
              </a:lnSpc>
              <a:spcBef>
                <a:spcPts val="600"/>
              </a:spcBef>
              <a:buClr>
                <a:schemeClr val="dk1"/>
              </a:buClr>
              <a:buSzPct val="100000"/>
              <a:buChar char="•"/>
            </a:pPr>
            <a:r>
              <a:rPr lang="en-US" dirty="0"/>
              <a:t>    She holds that _____________.</a:t>
            </a:r>
          </a:p>
          <a:p>
            <a:pPr marL="304747" lvl="0" indent="-304747">
              <a:lnSpc>
                <a:spcPct val="120000"/>
              </a:lnSpc>
              <a:spcBef>
                <a:spcPts val="600"/>
              </a:spcBef>
              <a:buClr>
                <a:schemeClr val="dk1"/>
              </a:buClr>
              <a:buSzPct val="100000"/>
              <a:buChar char="•"/>
            </a:pPr>
            <a:r>
              <a:rPr lang="en-US" dirty="0"/>
              <a:t>    He insists that _____________.</a:t>
            </a:r>
          </a:p>
          <a:p>
            <a:pPr marL="304747" lvl="0" indent="-304747">
              <a:lnSpc>
                <a:spcPct val="120000"/>
              </a:lnSpc>
              <a:spcBef>
                <a:spcPts val="600"/>
              </a:spcBef>
              <a:buClr>
                <a:schemeClr val="dk1"/>
              </a:buClr>
              <a:buSzPct val="100000"/>
              <a:buChar char="•"/>
            </a:pPr>
            <a:r>
              <a:rPr lang="en-US" dirty="0"/>
              <a:t>    She thinks_____________.</a:t>
            </a:r>
          </a:p>
          <a:p>
            <a:pPr marL="304747" lvl="0" indent="-304747">
              <a:lnSpc>
                <a:spcPct val="120000"/>
              </a:lnSpc>
              <a:spcBef>
                <a:spcPts val="600"/>
              </a:spcBef>
              <a:buClr>
                <a:schemeClr val="dk1"/>
              </a:buClr>
              <a:buSzPct val="100000"/>
              <a:buChar char="•"/>
            </a:pPr>
            <a:r>
              <a:rPr lang="en-US" dirty="0"/>
              <a:t>    They believe that_____________.</a:t>
            </a:r>
          </a:p>
        </p:txBody>
      </p:sp>
      <p:sp>
        <p:nvSpPr>
          <p:cNvPr id="12" name="Text Placeholder 11">
            <a:extLst>
              <a:ext uri="{FF2B5EF4-FFF2-40B4-BE49-F238E27FC236}">
                <a16:creationId xmlns:a16="http://schemas.microsoft.com/office/drawing/2014/main" id="{12A17012-CC81-7F4D-A0AC-CD5FD65C46F4}"/>
              </a:ext>
            </a:extLst>
          </p:cNvPr>
          <p:cNvSpPr>
            <a:spLocks noGrp="1"/>
          </p:cNvSpPr>
          <p:nvPr>
            <p:ph type="body" sz="quarter" idx="3"/>
          </p:nvPr>
        </p:nvSpPr>
        <p:spPr>
          <a:xfrm>
            <a:off x="3465383" y="2192866"/>
            <a:ext cx="3455532" cy="626534"/>
          </a:xfrm>
        </p:spPr>
        <p:txBody>
          <a:bodyPr/>
          <a:lstStyle/>
          <a:p>
            <a:r>
              <a:rPr lang="en-US" sz="1800" b="1" dirty="0"/>
              <a:t>Phrases to introduce controversial claims of fact</a:t>
            </a:r>
            <a:endParaRPr lang="en-US" sz="1800" dirty="0"/>
          </a:p>
        </p:txBody>
      </p:sp>
      <p:sp>
        <p:nvSpPr>
          <p:cNvPr id="14" name="Text Placeholder 13">
            <a:extLst>
              <a:ext uri="{FF2B5EF4-FFF2-40B4-BE49-F238E27FC236}">
                <a16:creationId xmlns:a16="http://schemas.microsoft.com/office/drawing/2014/main" id="{4AE23AE4-6D1D-9C49-9A55-0BE7A766D18A}"/>
              </a:ext>
            </a:extLst>
          </p:cNvPr>
          <p:cNvSpPr>
            <a:spLocks noGrp="1"/>
          </p:cNvSpPr>
          <p:nvPr>
            <p:ph type="body" sz="half" idx="15"/>
          </p:nvPr>
        </p:nvSpPr>
        <p:spPr>
          <a:xfrm>
            <a:off x="685620" y="2904067"/>
            <a:ext cx="2209225" cy="3314630"/>
          </a:xfrm>
        </p:spPr>
        <p:txBody>
          <a:bodyPr>
            <a:normAutofit/>
          </a:bodyPr>
          <a:lstStyle/>
          <a:p>
            <a:r>
              <a:rPr lang="en-US" sz="1800" dirty="0"/>
              <a:t>Within the first paragraph of your summary, describe the main claim of the argument you are summarizing.</a:t>
            </a:r>
          </a:p>
        </p:txBody>
      </p:sp>
      <p:sp>
        <p:nvSpPr>
          <p:cNvPr id="11" name="Text Placeholder 10">
            <a:extLst>
              <a:ext uri="{FF2B5EF4-FFF2-40B4-BE49-F238E27FC236}">
                <a16:creationId xmlns:a16="http://schemas.microsoft.com/office/drawing/2014/main" id="{8EF56BCA-ECBE-4948-AAFC-08F6BA92EB59}"/>
              </a:ext>
            </a:extLst>
          </p:cNvPr>
          <p:cNvSpPr>
            <a:spLocks noGrp="1"/>
          </p:cNvSpPr>
          <p:nvPr>
            <p:ph type="body" idx="1"/>
          </p:nvPr>
        </p:nvSpPr>
        <p:spPr>
          <a:xfrm>
            <a:off x="685621" y="2307102"/>
            <a:ext cx="2209225" cy="512298"/>
          </a:xfrm>
        </p:spPr>
        <p:txBody>
          <a:bodyPr/>
          <a:lstStyle/>
          <a:p>
            <a:r>
              <a:rPr lang="en-US" dirty="0"/>
              <a:t>Early on…</a:t>
            </a:r>
          </a:p>
        </p:txBody>
      </p:sp>
      <p:sp>
        <p:nvSpPr>
          <p:cNvPr id="127" name="Google Shape;127;p5"/>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4400"/>
              <a:buFont typeface="Century Gothic"/>
              <a:buNone/>
            </a:pPr>
            <a:r>
              <a:rPr lang="en-US" dirty="0"/>
              <a:t>Describing Claims of Fact</a:t>
            </a:r>
            <a:endParaRPr dirty="0"/>
          </a:p>
        </p:txBody>
      </p:sp>
    </p:spTree>
    <p:extLst>
      <p:ext uri="{BB962C8B-B14F-4D97-AF65-F5344CB8AC3E}">
        <p14:creationId xmlns:p14="http://schemas.microsoft.com/office/powerpoint/2010/main" val="27819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26"/>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40292-994A-B141-B843-EEF606A791FE}"/>
              </a:ext>
            </a:extLst>
          </p:cNvPr>
          <p:cNvSpPr>
            <a:spLocks noGrp="1"/>
          </p:cNvSpPr>
          <p:nvPr>
            <p:ph sz="half" idx="2"/>
          </p:nvPr>
        </p:nvSpPr>
        <p:spPr/>
        <p:txBody>
          <a:bodyPr>
            <a:normAutofit/>
          </a:bodyPr>
          <a:lstStyle/>
          <a:p>
            <a:pPr marL="0" indent="0">
              <a:lnSpc>
                <a:spcPct val="100000"/>
              </a:lnSpc>
              <a:spcBef>
                <a:spcPts val="600"/>
              </a:spcBef>
              <a:buClr>
                <a:schemeClr val="dk1"/>
              </a:buClr>
              <a:buSzPts val="900"/>
              <a:buNone/>
            </a:pPr>
            <a:r>
              <a:rPr lang="en-US" sz="1600" b="1" dirty="0"/>
              <a:t>Phrases to describe a mixed claim of value</a:t>
            </a:r>
            <a:endParaRPr lang="en-US" sz="1600" dirty="0"/>
          </a:p>
          <a:p>
            <a:pPr>
              <a:lnSpc>
                <a:spcPct val="100000"/>
              </a:lnSpc>
              <a:spcBef>
                <a:spcPts val="600"/>
              </a:spcBef>
              <a:buClr>
                <a:schemeClr val="dk1"/>
              </a:buClr>
              <a:buSzPts val="900"/>
            </a:pPr>
            <a:r>
              <a:rPr lang="en-US" sz="1600" dirty="0"/>
              <a:t> The author gives a mixed review of_____________.</a:t>
            </a:r>
          </a:p>
          <a:p>
            <a:pPr>
              <a:lnSpc>
                <a:spcPct val="100000"/>
              </a:lnSpc>
              <a:spcBef>
                <a:spcPts val="600"/>
              </a:spcBef>
              <a:buClr>
                <a:schemeClr val="dk1"/>
              </a:buClr>
              <a:buSzPts val="900"/>
            </a:pPr>
            <a:r>
              <a:rPr lang="en-US" sz="1600" dirty="0"/>
              <a:t>She sees strengths and weaknesses in_____________.</a:t>
            </a:r>
          </a:p>
          <a:p>
            <a:pPr>
              <a:lnSpc>
                <a:spcPct val="100000"/>
              </a:lnSpc>
              <a:spcBef>
                <a:spcPts val="600"/>
              </a:spcBef>
              <a:buClr>
                <a:schemeClr val="dk1"/>
              </a:buClr>
              <a:buSzPts val="900"/>
            </a:pPr>
            <a:r>
              <a:rPr lang="en-US" sz="1600" dirty="0"/>
              <a:t>He praises_____________ while finding some fault in _____________</a:t>
            </a:r>
          </a:p>
          <a:p>
            <a:pPr>
              <a:lnSpc>
                <a:spcPct val="100000"/>
              </a:lnSpc>
              <a:spcBef>
                <a:spcPts val="600"/>
              </a:spcBef>
              <a:buClr>
                <a:schemeClr val="dk1"/>
              </a:buClr>
              <a:buSzPts val="900"/>
            </a:pPr>
            <a:r>
              <a:rPr lang="en-US" sz="1600" dirty="0"/>
              <a:t>The authors have mixed feelings about_____________. On the one hand, they are impressed by_____________, but on the other hand, they find much to be desired in_____________.</a:t>
            </a:r>
          </a:p>
        </p:txBody>
      </p:sp>
      <p:sp>
        <p:nvSpPr>
          <p:cNvPr id="131" name="Google Shape;131;p5"/>
          <p:cNvSpPr txBox="1">
            <a:spLocks noGrp="1"/>
          </p:cNvSpPr>
          <p:nvPr>
            <p:ph sz="half" idx="1"/>
          </p:nvPr>
        </p:nvSpPr>
        <p:spPr>
          <a:prstGeom prst="rect">
            <a:avLst/>
          </a:prstGeom>
          <a:noFill/>
          <a:ln>
            <a:noFill/>
          </a:ln>
        </p:spPr>
        <p:txBody>
          <a:bodyPr spcFirstLastPara="1" wrap="square" lIns="121875" tIns="60925" rIns="121875" bIns="60925" anchor="t" anchorCtr="0">
            <a:noAutofit/>
          </a:bodyPr>
          <a:lstStyle/>
          <a:p>
            <a:pPr marL="0" lvl="0" indent="0" algn="l" rtl="0">
              <a:lnSpc>
                <a:spcPct val="100000"/>
              </a:lnSpc>
              <a:spcBef>
                <a:spcPts val="0"/>
              </a:spcBef>
              <a:spcAft>
                <a:spcPts val="0"/>
              </a:spcAft>
              <a:buClr>
                <a:schemeClr val="dk1"/>
              </a:buClr>
              <a:buSzPts val="900"/>
              <a:buNone/>
            </a:pPr>
            <a:r>
              <a:rPr lang="en-US" sz="1600" b="1" dirty="0"/>
              <a:t>Phrases to describe a positive claim of value</a:t>
            </a:r>
            <a:endParaRPr sz="1600" dirty="0"/>
          </a:p>
          <a:p>
            <a:pPr marL="304747" lvl="0" indent="-304747" algn="l" rtl="0">
              <a:lnSpc>
                <a:spcPct val="100000"/>
              </a:lnSpc>
              <a:spcBef>
                <a:spcPts val="600"/>
              </a:spcBef>
              <a:spcAft>
                <a:spcPts val="0"/>
              </a:spcAft>
              <a:buClr>
                <a:schemeClr val="dk1"/>
              </a:buClr>
              <a:buSzPts val="900"/>
              <a:buChar char="•"/>
            </a:pPr>
            <a:r>
              <a:rPr lang="en-US" sz="1600" dirty="0"/>
              <a:t>They praise_____________.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He celebrates_____________.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She applauds the notion that_____________.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He admires_____________.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She finds value in_____________.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They rave about_____________.</a:t>
            </a:r>
            <a:endParaRPr sz="1600" dirty="0"/>
          </a:p>
          <a:p>
            <a:pPr marL="0" lvl="0" indent="0" algn="l" rtl="0">
              <a:lnSpc>
                <a:spcPct val="100000"/>
              </a:lnSpc>
              <a:spcBef>
                <a:spcPts val="600"/>
              </a:spcBef>
              <a:spcAft>
                <a:spcPts val="0"/>
              </a:spcAft>
              <a:buClr>
                <a:schemeClr val="dk1"/>
              </a:buClr>
              <a:buSzPts val="900"/>
              <a:buNone/>
            </a:pPr>
            <a:r>
              <a:rPr lang="en-US" sz="1600" b="1" dirty="0"/>
              <a:t>Phrases to describe a negative claim of value</a:t>
            </a:r>
            <a:endParaRPr sz="1600" dirty="0"/>
          </a:p>
          <a:p>
            <a:pPr marL="304747" lvl="0" indent="-304747" algn="l" rtl="0">
              <a:lnSpc>
                <a:spcPct val="100000"/>
              </a:lnSpc>
              <a:spcBef>
                <a:spcPts val="600"/>
              </a:spcBef>
              <a:spcAft>
                <a:spcPts val="0"/>
              </a:spcAft>
              <a:buClr>
                <a:schemeClr val="dk1"/>
              </a:buClr>
              <a:buSzPts val="900"/>
              <a:buChar char="•"/>
            </a:pPr>
            <a:r>
              <a:rPr lang="en-US" sz="1600" dirty="0"/>
              <a:t>The author criticizes_____________.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He finds fault in_____________.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They regret that_____________.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They complain that_____________.</a:t>
            </a:r>
            <a:endParaRPr sz="1600" dirty="0"/>
          </a:p>
          <a:p>
            <a:pPr marL="304747" lvl="0" indent="-304747" algn="l" rtl="0">
              <a:lnSpc>
                <a:spcPct val="100000"/>
              </a:lnSpc>
              <a:spcBef>
                <a:spcPts val="600"/>
              </a:spcBef>
              <a:spcAft>
                <a:spcPts val="0"/>
              </a:spcAft>
              <a:buClr>
                <a:schemeClr val="dk1"/>
              </a:buClr>
              <a:buSzPts val="900"/>
              <a:buChar char="•"/>
            </a:pPr>
            <a:r>
              <a:rPr lang="en-US" sz="1600" dirty="0"/>
              <a:t>The authors are disappointed in_____________.</a:t>
            </a:r>
            <a:endParaRPr sz="1600" dirty="0"/>
          </a:p>
        </p:txBody>
      </p:sp>
      <p:sp>
        <p:nvSpPr>
          <p:cNvPr id="127" name="Google Shape;127;p5"/>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4400"/>
              <a:buFont typeface="Century Gothic"/>
              <a:buNone/>
            </a:pPr>
            <a:r>
              <a:rPr lang="en-US" dirty="0"/>
              <a:t>Describing Claims OF VALUE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26"/>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26551C8-A7B7-5B40-9C19-C837CEC29E66}"/>
              </a:ext>
            </a:extLst>
          </p:cNvPr>
          <p:cNvSpPr>
            <a:spLocks noGrp="1"/>
          </p:cNvSpPr>
          <p:nvPr>
            <p:ph sz="half" idx="2"/>
          </p:nvPr>
        </p:nvSpPr>
        <p:spPr/>
        <p:txBody>
          <a:bodyPr>
            <a:normAutofit fontScale="92500" lnSpcReduction="10000"/>
          </a:bodyPr>
          <a:lstStyle/>
          <a:p>
            <a:pPr marL="0" indent="0">
              <a:buNone/>
            </a:pPr>
            <a:r>
              <a:rPr lang="en-US" sz="2400" b="1" dirty="0">
                <a:solidFill>
                  <a:schemeClr val="dk1"/>
                </a:solidFill>
                <a:ea typeface="Century Gothic"/>
                <a:cs typeface="Century Gothic"/>
                <a:sym typeface="Century Gothic"/>
              </a:rPr>
              <a:t>Phrases to describe a more tentative claim of policy</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He suggests__________.</a:t>
            </a:r>
            <a:endParaRPr lang="en-US" sz="2400" dirty="0"/>
          </a:p>
          <a:p>
            <a:pPr marL="304747" lvl="0" indent="-304747">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The researchers explore he possibility of__________.</a:t>
            </a:r>
            <a:endParaRPr lang="en-US" sz="2400"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They hope </a:t>
            </a:r>
            <a:r>
              <a:rPr lang="en-US" sz="2400" dirty="0" err="1">
                <a:solidFill>
                  <a:schemeClr val="dk1"/>
                </a:solidFill>
                <a:ea typeface="Century Gothic"/>
                <a:cs typeface="Century Gothic"/>
                <a:sym typeface="Century Gothic"/>
              </a:rPr>
              <a:t>that__________can</a:t>
            </a:r>
            <a:r>
              <a:rPr lang="en-US" sz="2400" dirty="0">
                <a:solidFill>
                  <a:schemeClr val="dk1"/>
                </a:solidFill>
                <a:ea typeface="Century Gothic"/>
                <a:cs typeface="Century Gothic"/>
                <a:sym typeface="Century Gothic"/>
              </a:rPr>
              <a:t> take action to__________.</a:t>
            </a:r>
            <a:endParaRPr lang="en-US" sz="2400"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She shows why we should give more thought to developing a plan to__________.</a:t>
            </a:r>
            <a:endParaRPr lang="en-US" sz="2400" dirty="0"/>
          </a:p>
          <a:p>
            <a:pPr marL="304747" lvl="0" indent="-304747">
              <a:lnSpc>
                <a:spcPct val="100000"/>
              </a:lnSpc>
              <a:spcBef>
                <a:spcPts val="600"/>
              </a:spcBef>
              <a:buClr>
                <a:schemeClr val="dk1"/>
              </a:buClr>
              <a:buSzPts val="1100"/>
              <a:buFont typeface="Arial"/>
              <a:buChar char="•"/>
            </a:pPr>
            <a:r>
              <a:rPr lang="en-US" sz="2400" dirty="0">
                <a:solidFill>
                  <a:schemeClr val="dk1"/>
                </a:solidFill>
                <a:ea typeface="Century Gothic"/>
                <a:cs typeface="Century Gothic"/>
                <a:sym typeface="Century Gothic"/>
              </a:rPr>
              <a:t>The writer asks us to consider__________.</a:t>
            </a:r>
            <a:endParaRPr lang="en-US" sz="2400" dirty="0"/>
          </a:p>
        </p:txBody>
      </p:sp>
      <p:sp>
        <p:nvSpPr>
          <p:cNvPr id="11" name="Content Placeholder 10">
            <a:extLst>
              <a:ext uri="{FF2B5EF4-FFF2-40B4-BE49-F238E27FC236}">
                <a16:creationId xmlns:a16="http://schemas.microsoft.com/office/drawing/2014/main" id="{5A1D1E29-BE26-4540-A9A2-440B5E828692}"/>
              </a:ext>
            </a:extLst>
          </p:cNvPr>
          <p:cNvSpPr>
            <a:spLocks noGrp="1"/>
          </p:cNvSpPr>
          <p:nvPr>
            <p:ph sz="half" idx="1"/>
          </p:nvPr>
        </p:nvSpPr>
        <p:spPr/>
        <p:txBody>
          <a:bodyPr>
            <a:normAutofit fontScale="92500" lnSpcReduction="10000"/>
          </a:bodyPr>
          <a:lstStyle/>
          <a:p>
            <a:pPr marL="0" indent="0">
              <a:lnSpc>
                <a:spcPct val="100000"/>
              </a:lnSpc>
              <a:spcBef>
                <a:spcPts val="600"/>
              </a:spcBef>
              <a:buClr>
                <a:schemeClr val="dk1"/>
              </a:buClr>
              <a:buSzPts val="1100"/>
              <a:buNone/>
            </a:pPr>
            <a:r>
              <a:rPr lang="en-US" sz="2400" b="1" dirty="0">
                <a:solidFill>
                  <a:schemeClr val="dk1"/>
                </a:solidFill>
                <a:ea typeface="Century Gothic"/>
                <a:cs typeface="Century Gothic"/>
                <a:sym typeface="Century Gothic"/>
              </a:rPr>
              <a:t>Phrases to describe a strongly felt claim of policy</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They advocate for_____________.</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She recommends_____________.</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The writers urge_____________.</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The author is promoting_____________.</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He calls for_____________.</a:t>
            </a:r>
            <a:endParaRPr lang="en-US" sz="2400" dirty="0"/>
          </a:p>
          <a:p>
            <a:pPr marL="285750" lvl="0" indent="-285750">
              <a:lnSpc>
                <a:spcPct val="100000"/>
              </a:lnSpc>
              <a:spcBef>
                <a:spcPts val="600"/>
              </a:spcBef>
              <a:buClr>
                <a:schemeClr val="dk1"/>
              </a:buClr>
              <a:buSzPts val="1100"/>
            </a:pPr>
            <a:r>
              <a:rPr lang="en-US" sz="2400" dirty="0">
                <a:solidFill>
                  <a:schemeClr val="dk1"/>
                </a:solidFill>
                <a:ea typeface="Century Gothic"/>
                <a:cs typeface="Century Gothic"/>
                <a:sym typeface="Century Gothic"/>
              </a:rPr>
              <a:t>She demands_____________.</a:t>
            </a:r>
            <a:endParaRPr lang="en-US" sz="2400" dirty="0"/>
          </a:p>
        </p:txBody>
      </p:sp>
      <p:sp>
        <p:nvSpPr>
          <p:cNvPr id="127" name="Google Shape;127;p5"/>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ts val="4400"/>
              <a:buFont typeface="Century Gothic"/>
              <a:buNone/>
            </a:pPr>
            <a:r>
              <a:rPr lang="en-US" dirty="0"/>
              <a:t>Describing Claims OF POLICY</a:t>
            </a:r>
            <a:endParaRPr dirty="0"/>
          </a:p>
        </p:txBody>
      </p:sp>
    </p:spTree>
    <p:extLst>
      <p:ext uri="{BB962C8B-B14F-4D97-AF65-F5344CB8AC3E}">
        <p14:creationId xmlns:p14="http://schemas.microsoft.com/office/powerpoint/2010/main" val="9880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3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0DDFD-1556-6644-BB90-2BC211BDD206}"/>
              </a:ext>
            </a:extLst>
          </p:cNvPr>
          <p:cNvSpPr>
            <a:spLocks noGrp="1"/>
          </p:cNvSpPr>
          <p:nvPr>
            <p:ph sz="half" idx="2"/>
          </p:nvPr>
        </p:nvSpPr>
        <p:spPr>
          <a:xfrm>
            <a:off x="4867423" y="2194560"/>
            <a:ext cx="7321402" cy="4663440"/>
          </a:xfrm>
        </p:spPr>
        <p:txBody>
          <a:bodyPr>
            <a:normAutofit fontScale="62500" lnSpcReduction="20000"/>
          </a:bodyPr>
          <a:lstStyle/>
          <a:p>
            <a:pPr marL="0" lvl="0" indent="0">
              <a:lnSpc>
                <a:spcPct val="120000"/>
              </a:lnSpc>
              <a:spcBef>
                <a:spcPts val="0"/>
              </a:spcBef>
              <a:buClr>
                <a:schemeClr val="dk1"/>
              </a:buClr>
              <a:buSzPct val="100000"/>
              <a:buNone/>
            </a:pPr>
            <a:r>
              <a:rPr lang="en-US" sz="2400" b="1" dirty="0"/>
              <a:t>Common Phrases for Describing the Reasoning</a:t>
            </a:r>
          </a:p>
          <a:p>
            <a:pPr marL="304747" lvl="0" indent="-304747">
              <a:lnSpc>
                <a:spcPct val="120000"/>
              </a:lnSpc>
              <a:spcBef>
                <a:spcPts val="0"/>
              </a:spcBef>
              <a:buClr>
                <a:schemeClr val="dk1"/>
              </a:buClr>
              <a:buSzPct val="100000"/>
            </a:pPr>
            <a:r>
              <a:rPr lang="en-US" sz="2400" dirty="0"/>
              <a:t>She reasons that _____________.</a:t>
            </a:r>
          </a:p>
          <a:p>
            <a:pPr marL="304747" lvl="0" indent="-304747">
              <a:lnSpc>
                <a:spcPct val="120000"/>
              </a:lnSpc>
              <a:spcBef>
                <a:spcPts val="0"/>
              </a:spcBef>
              <a:buClr>
                <a:schemeClr val="dk1"/>
              </a:buClr>
              <a:buSzPct val="100000"/>
            </a:pPr>
            <a:r>
              <a:rPr lang="en-US" sz="2400" dirty="0"/>
              <a:t>He explains this by_____________.</a:t>
            </a:r>
          </a:p>
          <a:p>
            <a:pPr marL="304747" lvl="0" indent="-304747">
              <a:lnSpc>
                <a:spcPct val="120000"/>
              </a:lnSpc>
              <a:spcBef>
                <a:spcPts val="0"/>
              </a:spcBef>
              <a:buClr>
                <a:schemeClr val="dk1"/>
              </a:buClr>
              <a:buSzPct val="100000"/>
            </a:pPr>
            <a:r>
              <a:rPr lang="en-US" sz="2400" dirty="0"/>
              <a:t>The author justifies this with_____________.</a:t>
            </a:r>
          </a:p>
          <a:p>
            <a:pPr marL="304747" lvl="0" indent="-304747">
              <a:lnSpc>
                <a:spcPct val="120000"/>
              </a:lnSpc>
              <a:spcBef>
                <a:spcPts val="0"/>
              </a:spcBef>
              <a:buClr>
                <a:schemeClr val="dk1"/>
              </a:buClr>
              <a:buSzPct val="100000"/>
            </a:pPr>
            <a:r>
              <a:rPr lang="en-US" sz="2400" dirty="0"/>
              <a:t>To support this perspective, the author points out that_____________.</a:t>
            </a:r>
          </a:p>
          <a:p>
            <a:pPr marL="304747" lvl="0" indent="-304747">
              <a:lnSpc>
                <a:spcPct val="120000"/>
              </a:lnSpc>
              <a:spcBef>
                <a:spcPts val="0"/>
              </a:spcBef>
              <a:buClr>
                <a:schemeClr val="dk1"/>
              </a:buClr>
              <a:buSzPct val="100000"/>
            </a:pPr>
            <a:r>
              <a:rPr lang="en-US" sz="2400" dirty="0"/>
              <a:t>The writer bases this claim on the idea that_____________.</a:t>
            </a:r>
          </a:p>
          <a:p>
            <a:pPr marL="304747" lvl="0" indent="-304747">
              <a:lnSpc>
                <a:spcPct val="120000"/>
              </a:lnSpc>
              <a:spcBef>
                <a:spcPts val="0"/>
              </a:spcBef>
              <a:buClr>
                <a:schemeClr val="dk1"/>
              </a:buClr>
              <a:buSzPct val="100000"/>
            </a:pPr>
            <a:r>
              <a:rPr lang="en-US" sz="2400" dirty="0"/>
              <a:t>They argue that_____________ implies that _____________ because_____________.</a:t>
            </a:r>
          </a:p>
          <a:p>
            <a:pPr marL="304747" lvl="0" indent="-304747">
              <a:lnSpc>
                <a:spcPct val="120000"/>
              </a:lnSpc>
              <a:spcBef>
                <a:spcPts val="0"/>
              </a:spcBef>
              <a:buClr>
                <a:schemeClr val="dk1"/>
              </a:buClr>
              <a:buSzPct val="100000"/>
            </a:pPr>
            <a:r>
              <a:rPr lang="en-US" sz="2400" dirty="0"/>
              <a:t>She argues that if _____________, then _____________.</a:t>
            </a:r>
          </a:p>
          <a:p>
            <a:pPr marL="304747" lvl="0" indent="-304747">
              <a:lnSpc>
                <a:spcPct val="120000"/>
              </a:lnSpc>
              <a:spcBef>
                <a:spcPts val="0"/>
              </a:spcBef>
              <a:buClr>
                <a:schemeClr val="dk1"/>
              </a:buClr>
              <a:buSzPct val="100000"/>
            </a:pPr>
            <a:r>
              <a:rPr lang="en-US" sz="2400" dirty="0"/>
              <a:t>He claims that _____________ necessarily means that_____________</a:t>
            </a:r>
          </a:p>
          <a:p>
            <a:pPr marL="304747" lvl="0" indent="-304747">
              <a:lnSpc>
                <a:spcPct val="120000"/>
              </a:lnSpc>
              <a:spcBef>
                <a:spcPts val="0"/>
              </a:spcBef>
              <a:buClr>
                <a:schemeClr val="dk1"/>
              </a:buClr>
              <a:buSzPct val="100000"/>
            </a:pPr>
            <a:r>
              <a:rPr lang="en-US" sz="2400" dirty="0"/>
              <a:t>She substantiates this idea by_____________.</a:t>
            </a:r>
          </a:p>
          <a:p>
            <a:pPr marL="304747" lvl="0" indent="-304747">
              <a:lnSpc>
                <a:spcPct val="120000"/>
              </a:lnSpc>
              <a:spcBef>
                <a:spcPts val="0"/>
              </a:spcBef>
              <a:buClr>
                <a:schemeClr val="dk1"/>
              </a:buClr>
              <a:buSzPct val="100000"/>
            </a:pPr>
            <a:r>
              <a:rPr lang="en-US" sz="2400" dirty="0"/>
              <a:t>He supports this idea by_____________.</a:t>
            </a:r>
          </a:p>
          <a:p>
            <a:pPr marL="304747" lvl="0" indent="-304747">
              <a:lnSpc>
                <a:spcPct val="120000"/>
              </a:lnSpc>
              <a:spcBef>
                <a:spcPts val="0"/>
              </a:spcBef>
              <a:buClr>
                <a:schemeClr val="dk1"/>
              </a:buClr>
              <a:buSzPct val="100000"/>
            </a:pPr>
            <a:r>
              <a:rPr lang="en-US" sz="2400" dirty="0"/>
              <a:t>The writer gives evidence in the form of_____________.</a:t>
            </a:r>
          </a:p>
          <a:p>
            <a:pPr marL="304747" lvl="0" indent="-304747">
              <a:lnSpc>
                <a:spcPct val="120000"/>
              </a:lnSpc>
              <a:spcBef>
                <a:spcPts val="0"/>
              </a:spcBef>
              <a:buClr>
                <a:schemeClr val="dk1"/>
              </a:buClr>
              <a:buSzPct val="100000"/>
            </a:pPr>
            <a:r>
              <a:rPr lang="en-US" sz="2400" dirty="0"/>
              <a:t>They back this up with_____________.</a:t>
            </a:r>
          </a:p>
          <a:p>
            <a:pPr marL="304747" lvl="0" indent="-304747">
              <a:lnSpc>
                <a:spcPct val="120000"/>
              </a:lnSpc>
              <a:spcBef>
                <a:spcPts val="0"/>
              </a:spcBef>
              <a:buClr>
                <a:schemeClr val="dk1"/>
              </a:buClr>
              <a:buSzPct val="100000"/>
            </a:pPr>
            <a:r>
              <a:rPr lang="en-US" sz="2400" dirty="0"/>
              <a:t>She demonstrates this by_____________.</a:t>
            </a:r>
          </a:p>
          <a:p>
            <a:pPr marL="304747" lvl="0" indent="-304747">
              <a:lnSpc>
                <a:spcPct val="120000"/>
              </a:lnSpc>
              <a:spcBef>
                <a:spcPts val="0"/>
              </a:spcBef>
              <a:buClr>
                <a:schemeClr val="dk1"/>
              </a:buClr>
              <a:buSzPct val="100000"/>
            </a:pPr>
            <a:r>
              <a:rPr lang="en-US" sz="2400" dirty="0"/>
              <a:t>He proves attempts to prove this by _____________.</a:t>
            </a:r>
          </a:p>
          <a:p>
            <a:pPr marL="304747" lvl="0" indent="-304747">
              <a:lnSpc>
                <a:spcPct val="120000"/>
              </a:lnSpc>
              <a:spcBef>
                <a:spcPts val="0"/>
              </a:spcBef>
              <a:buClr>
                <a:schemeClr val="dk1"/>
              </a:buClr>
              <a:buSzPct val="100000"/>
            </a:pPr>
            <a:r>
              <a:rPr lang="en-US" sz="2400" dirty="0"/>
              <a:t>They cite studies of _____________.</a:t>
            </a:r>
          </a:p>
          <a:p>
            <a:pPr marL="304747" lvl="0" indent="-304747">
              <a:lnSpc>
                <a:spcPct val="120000"/>
              </a:lnSpc>
              <a:spcBef>
                <a:spcPts val="0"/>
              </a:spcBef>
              <a:buClr>
                <a:schemeClr val="dk1"/>
              </a:buClr>
              <a:buSzPct val="100000"/>
            </a:pPr>
            <a:r>
              <a:rPr lang="en-US" sz="2400" dirty="0"/>
              <a:t>On the basis of _____________, she concludes that _____________.</a:t>
            </a:r>
          </a:p>
          <a:p>
            <a:endParaRPr lang="en-US" dirty="0"/>
          </a:p>
        </p:txBody>
      </p:sp>
      <p:sp>
        <p:nvSpPr>
          <p:cNvPr id="140" name="Google Shape;140;p6"/>
          <p:cNvSpPr txBox="1">
            <a:spLocks noGrp="1"/>
          </p:cNvSpPr>
          <p:nvPr>
            <p:ph sz="half" idx="1"/>
          </p:nvPr>
        </p:nvSpPr>
        <p:spPr>
          <a:xfrm>
            <a:off x="685621" y="2194561"/>
            <a:ext cx="3520619" cy="3474720"/>
          </a:xfrm>
          <a:prstGeom prst="rect">
            <a:avLst/>
          </a:prstGeom>
          <a:noFill/>
          <a:ln>
            <a:noFill/>
          </a:ln>
        </p:spPr>
        <p:txBody>
          <a:bodyPr spcFirstLastPara="1" wrap="square" lIns="121875" tIns="60925" rIns="121875" bIns="60925" anchor="t" anchorCtr="0">
            <a:noAutofit/>
          </a:bodyPr>
          <a:lstStyle/>
          <a:p>
            <a:pPr marL="0" lvl="0" indent="0" algn="l" rtl="0">
              <a:lnSpc>
                <a:spcPct val="120000"/>
              </a:lnSpc>
              <a:spcBef>
                <a:spcPts val="0"/>
              </a:spcBef>
              <a:spcAft>
                <a:spcPts val="0"/>
              </a:spcAft>
              <a:buClr>
                <a:schemeClr val="dk1"/>
              </a:buClr>
              <a:buSzPct val="100000"/>
              <a:buNone/>
            </a:pPr>
            <a:r>
              <a:rPr lang="en-US" sz="2400" dirty="0"/>
              <a:t>In a summary, readers will want to know not just what the argument is claiming but how it supports that claim.</a:t>
            </a:r>
            <a:endParaRPr sz="2400" dirty="0"/>
          </a:p>
        </p:txBody>
      </p:sp>
      <p:sp>
        <p:nvSpPr>
          <p:cNvPr id="138" name="Google Shape;138;p6"/>
          <p:cNvSpPr txBox="1">
            <a:spLocks noGrp="1"/>
          </p:cNvSpPr>
          <p:nvPr>
            <p:ph type="title"/>
          </p:nvPr>
        </p:nvSpPr>
        <p:spPr>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chemeClr val="dk1"/>
              </a:buClr>
              <a:buSzPct val="100000"/>
              <a:buFont typeface="Century Gothic"/>
              <a:buNone/>
            </a:pPr>
            <a:r>
              <a:rPr lang="en-US" dirty="0"/>
              <a:t>Describing the REASONING</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Shape 137"/>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B44274-35AE-2D4B-BCEA-CC6F407196E0}"/>
              </a:ext>
            </a:extLst>
          </p:cNvPr>
          <p:cNvSpPr>
            <a:spLocks noGrp="1"/>
          </p:cNvSpPr>
          <p:nvPr>
            <p:ph sz="half" idx="2"/>
          </p:nvPr>
        </p:nvSpPr>
        <p:spPr>
          <a:xfrm>
            <a:off x="6170593" y="1757363"/>
            <a:ext cx="5332611" cy="4024125"/>
          </a:xfrm>
        </p:spPr>
        <p:txBody>
          <a:bodyPr>
            <a:normAutofit fontScale="70000" lnSpcReduction="20000"/>
          </a:bodyPr>
          <a:lstStyle/>
          <a:p>
            <a:pPr marL="0" lvl="0" indent="0">
              <a:lnSpc>
                <a:spcPct val="100000"/>
              </a:lnSpc>
              <a:spcBef>
                <a:spcPts val="600"/>
              </a:spcBef>
              <a:buClr>
                <a:schemeClr val="dk1"/>
              </a:buClr>
              <a:buSzPts val="800"/>
              <a:buNone/>
            </a:pPr>
            <a:r>
              <a:rPr lang="en-US" sz="2400" b="1" dirty="0"/>
              <a:t>If the Author Rejects the Counterargument Entirely </a:t>
            </a:r>
            <a:endParaRPr lang="en-US" dirty="0"/>
          </a:p>
          <a:p>
            <a:pPr marL="304747" lvl="0" indent="-304747">
              <a:lnSpc>
                <a:spcPct val="100000"/>
              </a:lnSpc>
              <a:spcBef>
                <a:spcPts val="600"/>
              </a:spcBef>
              <a:buClr>
                <a:schemeClr val="dk1"/>
              </a:buClr>
              <a:buSzPts val="800"/>
              <a:buFont typeface="Arial"/>
              <a:buChar char="•"/>
            </a:pPr>
            <a:r>
              <a:rPr lang="en-US" sz="2400" dirty="0"/>
              <a:t>She refutes this claim by arguing that _____________.</a:t>
            </a:r>
            <a:endParaRPr lang="en-US" dirty="0"/>
          </a:p>
          <a:p>
            <a:pPr marL="304747" lvl="0" indent="-304747">
              <a:lnSpc>
                <a:spcPct val="100000"/>
              </a:lnSpc>
              <a:spcBef>
                <a:spcPts val="600"/>
              </a:spcBef>
              <a:buClr>
                <a:schemeClr val="dk1"/>
              </a:buClr>
              <a:buSzPts val="800"/>
              <a:buFont typeface="Arial"/>
              <a:buChar char="•"/>
            </a:pPr>
            <a:r>
              <a:rPr lang="en-US" sz="2400" dirty="0"/>
              <a:t>However, he questions the very idea that _____________, observing that _____________.</a:t>
            </a:r>
            <a:endParaRPr lang="en-US" dirty="0"/>
          </a:p>
          <a:p>
            <a:pPr marL="304747" lvl="0" indent="-304747">
              <a:lnSpc>
                <a:spcPct val="100000"/>
              </a:lnSpc>
              <a:spcBef>
                <a:spcPts val="600"/>
              </a:spcBef>
              <a:buClr>
                <a:schemeClr val="dk1"/>
              </a:buClr>
              <a:buSzPts val="800"/>
              <a:buFont typeface="Arial"/>
              <a:buChar char="•"/>
            </a:pPr>
            <a:r>
              <a:rPr lang="en-US" sz="2400" dirty="0"/>
              <a:t>She disagrees with the claim that _____________ because _____________.</a:t>
            </a:r>
            <a:endParaRPr lang="en-US" dirty="0"/>
          </a:p>
          <a:p>
            <a:pPr marL="304747" lvl="0" indent="-304747">
              <a:lnSpc>
                <a:spcPct val="100000"/>
              </a:lnSpc>
              <a:spcBef>
                <a:spcPts val="600"/>
              </a:spcBef>
              <a:buClr>
                <a:schemeClr val="dk1"/>
              </a:buClr>
              <a:buSzPts val="800"/>
              <a:buFont typeface="Arial"/>
              <a:buChar char="•"/>
            </a:pPr>
            <a:r>
              <a:rPr lang="en-US" sz="2400" dirty="0"/>
              <a:t>They challenge the idea that _____________ by arguing that _____________.</a:t>
            </a:r>
            <a:endParaRPr lang="en-US" dirty="0"/>
          </a:p>
          <a:p>
            <a:pPr marL="304747" lvl="0" indent="-304747">
              <a:lnSpc>
                <a:spcPct val="100000"/>
              </a:lnSpc>
              <a:spcBef>
                <a:spcPts val="600"/>
              </a:spcBef>
              <a:buClr>
                <a:schemeClr val="dk1"/>
              </a:buClr>
              <a:buSzPts val="800"/>
              <a:buFont typeface="Arial"/>
              <a:buChar char="•"/>
            </a:pPr>
            <a:r>
              <a:rPr lang="en-US" sz="2400" dirty="0"/>
              <a:t>He rejects the argument that_____________, claiming that _____________.</a:t>
            </a:r>
            <a:endParaRPr lang="en-US" dirty="0"/>
          </a:p>
          <a:p>
            <a:pPr marL="304747" lvl="0" indent="-304747">
              <a:lnSpc>
                <a:spcPct val="100000"/>
              </a:lnSpc>
              <a:spcBef>
                <a:spcPts val="600"/>
              </a:spcBef>
              <a:buClr>
                <a:schemeClr val="dk1"/>
              </a:buClr>
              <a:buSzPts val="800"/>
              <a:buFont typeface="Arial"/>
              <a:buChar char="•"/>
            </a:pPr>
            <a:r>
              <a:rPr lang="en-US" sz="2400" dirty="0"/>
              <a:t>She defends her position against those who claim _____________ by explaining that _____________.</a:t>
            </a:r>
            <a:endParaRPr lang="en-US" dirty="0"/>
          </a:p>
        </p:txBody>
      </p:sp>
      <p:sp>
        <p:nvSpPr>
          <p:cNvPr id="142" name="Google Shape;142;p6"/>
          <p:cNvSpPr txBox="1">
            <a:spLocks noGrp="1"/>
          </p:cNvSpPr>
          <p:nvPr>
            <p:ph sz="half" idx="1"/>
          </p:nvPr>
        </p:nvSpPr>
        <p:spPr>
          <a:xfrm>
            <a:off x="571501" y="1757364"/>
            <a:ext cx="5446732" cy="4461322"/>
          </a:xfrm>
          <a:prstGeom prst="rect">
            <a:avLst/>
          </a:prstGeom>
          <a:noFill/>
          <a:ln>
            <a:noFill/>
          </a:ln>
        </p:spPr>
        <p:txBody>
          <a:bodyPr spcFirstLastPara="1" wrap="square" lIns="121875" tIns="60925" rIns="121875" bIns="60925" anchor="t" anchorCtr="0">
            <a:noAutofit/>
          </a:bodyPr>
          <a:lstStyle/>
          <a:p>
            <a:pPr marL="0" lvl="0" indent="0" algn="l" rtl="0">
              <a:lnSpc>
                <a:spcPct val="100000"/>
              </a:lnSpc>
              <a:spcBef>
                <a:spcPts val="0"/>
              </a:spcBef>
              <a:spcAft>
                <a:spcPts val="0"/>
              </a:spcAft>
              <a:buClr>
                <a:schemeClr val="dk1"/>
              </a:buClr>
              <a:buSzPts val="800"/>
              <a:buNone/>
            </a:pPr>
            <a:r>
              <a:rPr lang="en-US" sz="1700" b="1" dirty="0"/>
              <a:t>If the Author Sees Some Merit in the Counterargument</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The writer acknowledges that _____________, but still insists that _____________.</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They concede that _____________; however they consider that _____________.</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He grants the idea that _____________, yet still maintains that _____________.</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She admits that _____________, but she points out that_____________.</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The author sees merit in the idea that _____________, but cannot accept_____________.</a:t>
            </a:r>
            <a:endParaRPr sz="1700" dirty="0"/>
          </a:p>
          <a:p>
            <a:pPr marL="304747" lvl="0" indent="-304747" algn="l" rtl="0">
              <a:lnSpc>
                <a:spcPct val="100000"/>
              </a:lnSpc>
              <a:spcBef>
                <a:spcPts val="600"/>
              </a:spcBef>
              <a:spcAft>
                <a:spcPts val="0"/>
              </a:spcAft>
              <a:buClr>
                <a:schemeClr val="dk1"/>
              </a:buClr>
              <a:buSzPts val="800"/>
              <a:buFont typeface="Arial"/>
              <a:buChar char="•"/>
            </a:pPr>
            <a:r>
              <a:rPr lang="en-US" sz="1700" dirty="0"/>
              <a:t>Even though he sympathizes with those who believe _____________, the author emphasizes that _____________.</a:t>
            </a:r>
            <a:endParaRPr sz="1700" dirty="0"/>
          </a:p>
          <a:p>
            <a:pPr marL="0" lvl="0" indent="0" algn="l" rtl="0">
              <a:lnSpc>
                <a:spcPct val="100000"/>
              </a:lnSpc>
              <a:spcBef>
                <a:spcPts val="600"/>
              </a:spcBef>
              <a:spcAft>
                <a:spcPts val="0"/>
              </a:spcAft>
              <a:buClr>
                <a:schemeClr val="dk1"/>
              </a:buClr>
              <a:buSzPts val="800"/>
              <a:buNone/>
            </a:pPr>
            <a:endParaRPr sz="1700" dirty="0"/>
          </a:p>
        </p:txBody>
      </p:sp>
      <p:sp>
        <p:nvSpPr>
          <p:cNvPr id="138" name="Google Shape;138;p6"/>
          <p:cNvSpPr txBox="1">
            <a:spLocks noGrp="1"/>
          </p:cNvSpPr>
          <p:nvPr>
            <p:ph type="title"/>
          </p:nvPr>
        </p:nvSpPr>
        <p:spPr>
          <a:xfrm>
            <a:off x="4829176" y="742950"/>
            <a:ext cx="7015162" cy="900113"/>
          </a:xfrm>
          <a:prstGeom prst="rect">
            <a:avLst/>
          </a:prstGeom>
          <a:noFill/>
          <a:ln>
            <a:noFill/>
          </a:ln>
        </p:spPr>
        <p:txBody>
          <a:bodyPr spcFirstLastPara="1" wrap="square" lIns="121875" tIns="60925" rIns="121875" bIns="60925" anchor="b" anchorCtr="0">
            <a:normAutofit fontScale="90000"/>
          </a:bodyPr>
          <a:lstStyle/>
          <a:p>
            <a:pPr marL="0" lvl="0" indent="0" algn="l" rtl="0">
              <a:lnSpc>
                <a:spcPct val="85000"/>
              </a:lnSpc>
              <a:spcBef>
                <a:spcPts val="0"/>
              </a:spcBef>
              <a:spcAft>
                <a:spcPts val="0"/>
              </a:spcAft>
              <a:buClr>
                <a:schemeClr val="dk1"/>
              </a:buClr>
              <a:buSzPct val="100000"/>
              <a:buFont typeface="Century Gothic"/>
              <a:buNone/>
            </a:pPr>
            <a:r>
              <a:rPr lang="en-US" dirty="0"/>
              <a:t>Describing the TREATMENT OF Counterarguments</a:t>
            </a:r>
            <a:endParaRPr dirty="0"/>
          </a:p>
        </p:txBody>
      </p:sp>
    </p:spTree>
    <p:extLst>
      <p:ext uri="{BB962C8B-B14F-4D97-AF65-F5344CB8AC3E}">
        <p14:creationId xmlns:p14="http://schemas.microsoft.com/office/powerpoint/2010/main" val="11209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{DC4DEC9C-2323-2741-8857-33576C095C63}tf10001079</Template>
  <TotalTime>3067</TotalTime>
  <Words>1101</Words>
  <Application>Microsoft Macintosh PowerPoint</Application>
  <PresentationFormat>Custom</PresentationFormat>
  <Paragraphs>124</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How Arguments Work:  A Guide to writing and analyzing texts in college </vt:lpstr>
      <vt:lpstr>Attributions and Licensing</vt:lpstr>
      <vt:lpstr>Content Overview</vt:lpstr>
      <vt:lpstr>Introducing the Argument</vt:lpstr>
      <vt:lpstr>Describing Claims of Fact</vt:lpstr>
      <vt:lpstr>Describing Claims OF VALUE</vt:lpstr>
      <vt:lpstr>Describing Claims OF POLICY</vt:lpstr>
      <vt:lpstr>Describing the REASONING</vt:lpstr>
      <vt:lpstr>Describing the TREATMENT OF Counterarguments</vt:lpstr>
      <vt:lpstr>Describing THE Limits </vt:lpstr>
      <vt:lpstr>Putting the Summary Together</vt:lpstr>
      <vt:lpstr>Use an Argument Map to Check the Summary</vt:lpstr>
      <vt:lpstr>Sample Summaries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Arguments Work </dc:title>
  <dc:creator>Peterkin, Natalie L</dc:creator>
  <cp:lastModifiedBy>Anna Mills</cp:lastModifiedBy>
  <cp:revision>8</cp:revision>
  <dcterms:created xsi:type="dcterms:W3CDTF">2021-06-21T21:45:52Z</dcterms:created>
  <dcterms:modified xsi:type="dcterms:W3CDTF">2022-02-11T21:01:43Z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