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68" r:id="rId1"/>
  </p:sldMasterIdLst>
  <p:notesMasterIdLst>
    <p:notesMasterId r:id="rId16"/>
  </p:notesMasterIdLst>
  <p:sldIdLst>
    <p:sldId id="279" r:id="rId2"/>
    <p:sldId id="286" r:id="rId3"/>
    <p:sldId id="258" r:id="rId4"/>
    <p:sldId id="259" r:id="rId5"/>
    <p:sldId id="260" r:id="rId6"/>
    <p:sldId id="274" r:id="rId7"/>
    <p:sldId id="261" r:id="rId8"/>
    <p:sldId id="268" r:id="rId9"/>
    <p:sldId id="269" r:id="rId10"/>
    <p:sldId id="270" r:id="rId11"/>
    <p:sldId id="272" r:id="rId12"/>
    <p:sldId id="273" r:id="rId13"/>
    <p:sldId id="263" r:id="rId14"/>
    <p:sldId id="264" r:id="rId15"/>
  </p:sldIdLst>
  <p:sldSz cx="12188825" cy="6858000"/>
  <p:notesSz cx="6858000" cy="9144000"/>
  <p:embeddedFontLs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Playfair Display" pitchFamily="2" charset="77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gk/ZjfNFZ9Ab4LmrrtNPN++NHq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AD9D7C-5A87-D947-B773-77C917F864A4}" v="218" dt="2021-11-07T21:54:07.7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74"/>
    <p:restoredTop sz="94590"/>
  </p:normalViewPr>
  <p:slideViewPr>
    <p:cSldViewPr snapToGrid="0">
      <p:cViewPr varScale="1">
        <p:scale>
          <a:sx n="80" d="100"/>
          <a:sy n="80" d="100"/>
        </p:scale>
        <p:origin x="200" y="73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d7aff351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ed7aff351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4413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d7aff3519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ed7aff3519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4413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ed7aff351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ed7aff351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4413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d7aff3519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ed7aff3519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4413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4116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ed1cbad297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ed1cbad297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4413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d1cbad297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ed1cbad297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4413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ed7aff35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ed7aff35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4413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243" y="1803405"/>
            <a:ext cx="9446339" cy="1825096"/>
          </a:xfrm>
        </p:spPr>
        <p:txBody>
          <a:bodyPr anchor="b">
            <a:normAutofit/>
          </a:bodyPr>
          <a:lstStyle>
            <a:lvl1pPr algn="l"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243" y="3632201"/>
            <a:ext cx="9446339" cy="685800"/>
          </a:xfrm>
        </p:spPr>
        <p:txBody>
          <a:bodyPr>
            <a:normAutofit/>
          </a:bodyPr>
          <a:lstStyle>
            <a:lvl1pPr marL="0" indent="0" algn="l">
              <a:buNone/>
              <a:defRPr sz="19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7501" y="4314328"/>
            <a:ext cx="2910082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243" y="4323846"/>
            <a:ext cx="639913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5096" y="1430867"/>
            <a:ext cx="2742486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6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598" y="4697361"/>
            <a:ext cx="10819216" cy="819355"/>
          </a:xfrm>
        </p:spPr>
        <p:txBody>
          <a:bodyPr anchor="b"/>
          <a:lstStyle>
            <a:lvl1pPr algn="l"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549" y="941440"/>
            <a:ext cx="10819022" cy="3478161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2" y="5516716"/>
            <a:ext cx="10817582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4806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753533"/>
            <a:ext cx="10817582" cy="2802467"/>
          </a:xfrm>
        </p:spPr>
        <p:txBody>
          <a:bodyPr anchor="ctr"/>
          <a:lstStyle>
            <a:lvl1pPr algn="l"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200" y="3649134"/>
            <a:ext cx="10127878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2417" y="381001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622" y="379942"/>
            <a:ext cx="698967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4554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201" y="753534"/>
            <a:ext cx="10148889" cy="2604495"/>
          </a:xfrm>
        </p:spPr>
        <p:txBody>
          <a:bodyPr anchor="ctr"/>
          <a:lstStyle>
            <a:lvl1pPr algn="l"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525" y="3365557"/>
            <a:ext cx="9590238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201" y="3959863"/>
            <a:ext cx="10148889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2417" y="381001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622" y="379942"/>
            <a:ext cx="698967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126" y="93345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1370" y="270129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714821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228" y="1124702"/>
            <a:ext cx="10143544" cy="2511835"/>
          </a:xfrm>
        </p:spPr>
        <p:txBody>
          <a:bodyPr anchor="b"/>
          <a:lstStyle>
            <a:lvl1pPr algn="l"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200" y="3648316"/>
            <a:ext cx="10142012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2417" y="378884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622" y="378884"/>
            <a:ext cx="698967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9249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4846" y="762000"/>
            <a:ext cx="8608357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621" y="2202080"/>
            <a:ext cx="3455532" cy="617320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620" y="2904565"/>
            <a:ext cx="34555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7662" y="2201333"/>
            <a:ext cx="3455532" cy="626534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5721" y="2904067"/>
            <a:ext cx="34555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03" y="2192866"/>
            <a:ext cx="3455532" cy="626534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49704" y="2904565"/>
            <a:ext cx="34555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9188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4846" y="762000"/>
            <a:ext cx="8608357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439" y="4191001"/>
            <a:ext cx="3450683" cy="682765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439" y="2362200"/>
            <a:ext cx="345068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439" y="4873765"/>
            <a:ext cx="3450683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3124" y="4191001"/>
            <a:ext cx="3448037" cy="682765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3124" y="2362200"/>
            <a:ext cx="344803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3125" y="4873764"/>
            <a:ext cx="344803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7635" y="4191001"/>
            <a:ext cx="3455569" cy="682765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7759" y="2362200"/>
            <a:ext cx="344698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7635" y="4873762"/>
            <a:ext cx="3451546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9818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622" y="2194560"/>
            <a:ext cx="10817582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1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6339" y="745067"/>
            <a:ext cx="2056864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200" y="745068"/>
            <a:ext cx="8202064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417" y="379942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622" y="381001"/>
            <a:ext cx="698967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6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1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753534"/>
            <a:ext cx="10817581" cy="2801935"/>
          </a:xfrm>
        </p:spPr>
        <p:txBody>
          <a:bodyPr anchor="b">
            <a:normAutofit/>
          </a:bodyPr>
          <a:lstStyle>
            <a:lvl1pPr algn="r">
              <a:defRPr sz="3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200" y="3641726"/>
            <a:ext cx="10487468" cy="955675"/>
          </a:xfrm>
        </p:spPr>
        <p:txBody>
          <a:bodyPr>
            <a:normAutofit/>
          </a:bodyPr>
          <a:lstStyle>
            <a:lvl1pPr marL="0" indent="0" algn="r">
              <a:buNone/>
              <a:defRPr sz="21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417" y="381001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622" y="381002"/>
            <a:ext cx="6989671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60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621" y="2194560"/>
            <a:ext cx="5332611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3" y="2194560"/>
            <a:ext cx="5332611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846" y="762000"/>
            <a:ext cx="8608358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71" y="2183802"/>
            <a:ext cx="5078668" cy="823912"/>
          </a:xfrm>
        </p:spPr>
        <p:txBody>
          <a:bodyPr anchor="b">
            <a:norm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622" y="3132667"/>
            <a:ext cx="5310392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9133" y="2183802"/>
            <a:ext cx="5104070" cy="823912"/>
          </a:xfrm>
        </p:spPr>
        <p:txBody>
          <a:bodyPr anchor="b">
            <a:norm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3132667"/>
            <a:ext cx="5332611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7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1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0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1524000"/>
            <a:ext cx="4113728" cy="1600200"/>
          </a:xfrm>
        </p:spPr>
        <p:txBody>
          <a:bodyPr anchor="b"/>
          <a:lstStyle>
            <a:lvl1pPr algn="l"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4281" y="746760"/>
            <a:ext cx="6508923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2" y="3124200"/>
            <a:ext cx="4113728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8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1524000"/>
            <a:ext cx="6871450" cy="1600200"/>
          </a:xfrm>
        </p:spPr>
        <p:txBody>
          <a:bodyPr anchor="b"/>
          <a:lstStyle>
            <a:lvl1pPr algn="l"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59191" y="751242"/>
            <a:ext cx="3644013" cy="5467443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1" y="3124200"/>
            <a:ext cx="687145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1767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4846" y="764373"/>
            <a:ext cx="8608358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2" y="2194561"/>
            <a:ext cx="10817582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3122" y="6356351"/>
            <a:ext cx="2910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621" y="6355846"/>
            <a:ext cx="7770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0718" y="38100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5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lvl1pPr algn="r" defTabSz="914126" rtl="0" eaLnBrk="1" latinLnBrk="0" hangingPunct="1">
        <a:lnSpc>
          <a:spcPct val="90000"/>
        </a:lnSpc>
        <a:spcBef>
          <a:spcPct val="0"/>
        </a:spcBef>
        <a:buNone/>
        <a:defRPr sz="3999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human.libretexts.org/Bookshelves/Composition/Advanced_Composition/Book%3A_How_Arguments_Work_-_A_Guide_to_Writing_and_Analyzing_Texts_in_College_(Mills)/02%3A_Reading_to_Figure_out_the_Argumen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uman.libretexts.org/Bookshelves/Composition/Advanced_Composition/Book%3A_How_Arguments_Work_-_A_Guide_to_Writing_and_Analyzing_Texts_in_College_(Mills)/zz%3A_Back_Matter/21%3A_Accessibility/Claims_reasons_counterargument_and_rebuttal_map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uman.libretexts.org/Bookshelves/Composition/Advanced_Composition/Book%3A_How_Arguments_Work_-_A_Guide_to_Writing_and_Analyzing_Texts_in_College_(Mills)/zz%3A_Back_Matter/21%3A_Accessibility/Claims%2C_reasons%2C_counterargument%2C_rebuttal%2C_and_limits_ma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sccc-oeri.org/" TargetMode="External"/><Relationship Id="rId5" Type="http://schemas.openxmlformats.org/officeDocument/2006/relationships/hyperlink" Target="https://creativecommons.org/licenses/by-nc/4.0/" TargetMode="External"/><Relationship Id="rId4" Type="http://schemas.openxmlformats.org/officeDocument/2006/relationships/hyperlink" Target="http://www.howargumentswork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human.libretexts.org/Bookshelves/Composition/Advanced_Composition/Book%3A_How_Arguments_Work_-_A_Guide_to_Writing_and_Analyzing_Texts_in_College_(Mills)/zz%3A_Back_Matter/21%3A_Accessibility/Claim_and_three_reasons_argument_ma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4732" y="965200"/>
            <a:ext cx="6169336" cy="4329641"/>
          </a:xfrm>
        </p:spPr>
        <p:txBody>
          <a:bodyPr anchor="ctr">
            <a:normAutofit/>
          </a:bodyPr>
          <a:lstStyle/>
          <a:p>
            <a:r>
              <a:rPr lang="en-US" sz="5300" dirty="0"/>
              <a:t>How Arguments Work: </a:t>
            </a:r>
            <a:br>
              <a:rPr lang="en-US" sz="5300" dirty="0"/>
            </a:br>
            <a:r>
              <a:rPr lang="en-US" sz="2400" dirty="0"/>
              <a:t>A Guide to writing and analyzing texts in college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448" y="965200"/>
            <a:ext cx="3794984" cy="4329641"/>
          </a:xfrm>
        </p:spPr>
        <p:txBody>
          <a:bodyPr anchor="ctr">
            <a:normAutofit/>
          </a:bodyPr>
          <a:lstStyle/>
          <a:p>
            <a:pPr lvl="0" algn="r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800"/>
            </a:pPr>
            <a:r>
              <a:rPr lang="en-US" sz="3200" b="1" dirty="0">
                <a:hlinkClick r:id="rId2"/>
              </a:rPr>
              <a:t>Chapter 2: Reading to Figure Out the Argument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8124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45B680-832F-C945-A66C-55C7AF33AD42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049704" y="2410789"/>
            <a:ext cx="3453499" cy="4447210"/>
          </a:xfrm>
        </p:spPr>
        <p:txBody>
          <a:bodyPr>
            <a:noAutofit/>
          </a:bodyPr>
          <a:lstStyle/>
          <a:p>
            <a:pPr lvl="0"/>
            <a:r>
              <a:rPr lang="en-US" sz="1600" dirty="0"/>
              <a:t>Many people think _____________.</a:t>
            </a:r>
          </a:p>
          <a:p>
            <a:pPr lvl="0"/>
            <a:r>
              <a:rPr lang="en-US" sz="1600" dirty="0"/>
              <a:t>Some, on the other hand, will argue that _____________.</a:t>
            </a:r>
          </a:p>
          <a:p>
            <a:pPr lvl="0"/>
            <a:r>
              <a:rPr lang="en-US" sz="1600" dirty="0"/>
              <a:t>Some might disagree, claiming that _____________.</a:t>
            </a:r>
          </a:p>
          <a:p>
            <a:pPr lvl="0"/>
            <a:r>
              <a:rPr lang="en-US" sz="1600" dirty="0"/>
              <a:t>Of course, many have claimed that _____________.</a:t>
            </a:r>
          </a:p>
          <a:p>
            <a:pPr lvl="0"/>
            <a:r>
              <a:rPr lang="en-US" sz="1600" dirty="0"/>
              <a:t>Some will take issue with _____________, arguing that _____________.</a:t>
            </a:r>
          </a:p>
          <a:p>
            <a:pPr lvl="0"/>
            <a:r>
              <a:rPr lang="en-US" sz="1600" dirty="0"/>
              <a:t>Some will object that _____________.</a:t>
            </a:r>
          </a:p>
          <a:p>
            <a:pPr lvl="0"/>
            <a:r>
              <a:rPr lang="en-US" sz="1600" dirty="0"/>
              <a:t>Some will dispute the idea that _____________, claiming that _____________.</a:t>
            </a:r>
          </a:p>
          <a:p>
            <a:endParaRPr lang="en-US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E07305-82BD-5745-8A86-802BF86440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9703" y="1699090"/>
            <a:ext cx="3455532" cy="626534"/>
          </a:xfrm>
        </p:spPr>
        <p:txBody>
          <a:bodyPr/>
          <a:lstStyle/>
          <a:p>
            <a:r>
              <a:rPr lang="en-US" b="1" dirty="0"/>
              <a:t>Positive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A25468-A37E-B647-9845-21C3B11EA015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365721" y="2410290"/>
            <a:ext cx="3455532" cy="4447709"/>
          </a:xfrm>
        </p:spPr>
        <p:txBody>
          <a:bodyPr>
            <a:noAutofit/>
          </a:bodyPr>
          <a:lstStyle/>
          <a:p>
            <a:pPr lvl="0"/>
            <a:r>
              <a:rPr lang="en-US" sz="1600" dirty="0"/>
              <a:t>Many people think _____________.</a:t>
            </a:r>
          </a:p>
          <a:p>
            <a:pPr lvl="0"/>
            <a:r>
              <a:rPr lang="en-US" sz="1600" dirty="0"/>
              <a:t>Some, on the other hand, will argue that _____________.</a:t>
            </a:r>
          </a:p>
          <a:p>
            <a:pPr lvl="0"/>
            <a:r>
              <a:rPr lang="en-US" sz="1600" dirty="0"/>
              <a:t>Some might disagree, claiming that _____________.</a:t>
            </a:r>
          </a:p>
          <a:p>
            <a:pPr lvl="0"/>
            <a:r>
              <a:rPr lang="en-US" sz="1600" dirty="0"/>
              <a:t>Of course, many have claimed that _____________.</a:t>
            </a:r>
          </a:p>
          <a:p>
            <a:pPr lvl="0"/>
            <a:r>
              <a:rPr lang="en-US" sz="1600" dirty="0"/>
              <a:t>Some will take issue with _____________, arguing that _____________.</a:t>
            </a:r>
          </a:p>
          <a:p>
            <a:pPr lvl="0"/>
            <a:r>
              <a:rPr lang="en-US" sz="1600" dirty="0"/>
              <a:t>Some will object that _____________.</a:t>
            </a:r>
          </a:p>
          <a:p>
            <a:pPr lvl="0"/>
            <a:r>
              <a:rPr lang="en-US" sz="1600" dirty="0"/>
              <a:t>Some will dispute the idea that _____________, claiming that _____________.</a:t>
            </a:r>
          </a:p>
          <a:p>
            <a:endParaRPr lang="en-US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54A7C-724E-4C48-8B58-0219D1C2DF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662" y="1707557"/>
            <a:ext cx="3455532" cy="626534"/>
          </a:xfrm>
        </p:spPr>
        <p:txBody>
          <a:bodyPr/>
          <a:lstStyle/>
          <a:p>
            <a:r>
              <a:rPr lang="en-US" b="1" dirty="0"/>
              <a:t>Neutral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1E1430-A352-0F4A-BE65-70781F4B8B85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85620" y="2410789"/>
            <a:ext cx="3455532" cy="3314132"/>
          </a:xfrm>
        </p:spPr>
        <p:txBody>
          <a:bodyPr>
            <a:normAutofit/>
          </a:bodyPr>
          <a:lstStyle/>
          <a:p>
            <a:pPr lvl="0"/>
            <a:r>
              <a:rPr lang="en-US" sz="1600" dirty="0"/>
              <a:t>It is a popular misconception that_____________.</a:t>
            </a:r>
          </a:p>
          <a:p>
            <a:pPr lvl="0"/>
            <a:r>
              <a:rPr lang="en-US" sz="1600" dirty="0"/>
              <a:t>Some have fallen for the idea that_____________.</a:t>
            </a:r>
          </a:p>
          <a:p>
            <a:pPr lvl="0"/>
            <a:r>
              <a:rPr lang="en-US" sz="1600" dirty="0"/>
              <a:t>Many people mistakenly believe that_____________.</a:t>
            </a:r>
          </a:p>
          <a:p>
            <a:endParaRPr lang="en-US" sz="1600" dirty="0"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681738" y="1869360"/>
            <a:ext cx="3455532" cy="617320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b" anchorCtr="0">
            <a:noAutofit/>
          </a:bodyPr>
          <a:lstStyle/>
          <a:p>
            <a:pPr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</a:pPr>
            <a:r>
              <a:rPr lang="en-US" b="1" dirty="0"/>
              <a:t>Negative</a:t>
            </a:r>
            <a:endParaRPr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59FB6-FC09-1341-B7B3-B9B94705F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Finding the Counterarguments: Common Phrases</a:t>
            </a:r>
            <a:br>
              <a:rPr lang="en-US" sz="3200" dirty="0"/>
            </a:b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36AB514-16C3-E540-AC36-9E8558063F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46754" y="3007715"/>
            <a:ext cx="6964885" cy="3850286"/>
          </a:xfrm>
        </p:spPr>
        <p:txBody>
          <a:bodyPr>
            <a:normAutofit fontScale="32500" lnSpcReduction="20000"/>
          </a:bodyPr>
          <a:lstStyle/>
          <a:p>
            <a:r>
              <a:rPr lang="en-US" sz="3700" dirty="0"/>
              <a:t> It is true that ___________, but___________.</a:t>
            </a:r>
          </a:p>
          <a:p>
            <a:r>
              <a:rPr lang="en-US" sz="3700" dirty="0"/>
              <a:t>    I do concede_____________, and yet___________.</a:t>
            </a:r>
          </a:p>
          <a:p>
            <a:r>
              <a:rPr lang="en-US" sz="3700" dirty="0"/>
              <a:t>We should grant that_____________, but we must still acknowledge that ___________.</a:t>
            </a:r>
          </a:p>
          <a:p>
            <a:r>
              <a:rPr lang="en-US" sz="3700" dirty="0"/>
              <a:t>    We can admit that____________ and still believe that ___________..</a:t>
            </a:r>
          </a:p>
          <a:p>
            <a:r>
              <a:rPr lang="en-US" sz="3700" dirty="0"/>
              <a:t>    I acknowledge that _____________, and yet we should nevertheless recognize that _____________.</a:t>
            </a:r>
          </a:p>
          <a:p>
            <a:r>
              <a:rPr lang="en-US" sz="3700" dirty="0"/>
              <a:t>    Critics have a point that _____________; however, it is more important that we focus on _____________.</a:t>
            </a:r>
          </a:p>
          <a:p>
            <a:r>
              <a:rPr lang="en-US" sz="3700" dirty="0"/>
              <a:t>    Admittedly, _____________. However, ___________.</a:t>
            </a:r>
          </a:p>
          <a:p>
            <a:r>
              <a:rPr lang="en-US" sz="3700" dirty="0"/>
              <a:t>    Of course, _____________, but I still insist that__________..</a:t>
            </a:r>
          </a:p>
          <a:p>
            <a:r>
              <a:rPr lang="en-US" sz="3700" dirty="0"/>
              <a:t>    To be sure, _____________; but _____________.</a:t>
            </a:r>
          </a:p>
          <a:p>
            <a:r>
              <a:rPr lang="en-US" sz="3700" dirty="0"/>
              <a:t>    There may be something to the idea that _____________, and yet </a:t>
            </a:r>
            <a:r>
              <a:rPr lang="en-US" dirty="0"/>
              <a:t>_____________.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796B88-4BFE-6344-92EF-556A4018F2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133" y="2057400"/>
            <a:ext cx="5104070" cy="82391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If the writer partly agrees with the counterargument</a:t>
            </a:r>
          </a:p>
        </p:txBody>
      </p:sp>
      <p:sp>
        <p:nvSpPr>
          <p:cNvPr id="128" name="Google Shape;128;p20"/>
          <p:cNvSpPr txBox="1">
            <a:spLocks noGrp="1"/>
          </p:cNvSpPr>
          <p:nvPr>
            <p:ph sz="half" idx="2"/>
          </p:nvPr>
        </p:nvSpPr>
        <p:spPr>
          <a:xfrm>
            <a:off x="685620" y="3007715"/>
            <a:ext cx="4261134" cy="3850286"/>
          </a:xfrm>
          <a:noFill/>
          <a:ln>
            <a:noFill/>
          </a:ln>
        </p:spPr>
        <p:txBody>
          <a:bodyPr spcFirstLastPara="1" vert="horz" wrap="square" lIns="121868" tIns="60917" rIns="121868" bIns="60917" rtlCol="0" anchor="t" anchorCtr="0">
            <a:normAutofit fontScale="32500" lnSpcReduction="20000"/>
          </a:bodyPr>
          <a:lstStyle/>
          <a:p>
            <a:pPr>
              <a:lnSpc>
                <a:spcPct val="140000"/>
              </a:lnSpc>
            </a:pPr>
            <a:r>
              <a:rPr lang="en-US" sz="4000" dirty="0"/>
              <a:t>This idea misses the fact that ____________.</a:t>
            </a:r>
          </a:p>
          <a:p>
            <a:pPr>
              <a:lnSpc>
                <a:spcPct val="140000"/>
              </a:lnSpc>
            </a:pPr>
            <a:r>
              <a:rPr lang="en-US" sz="4000" dirty="0"/>
              <a:t>    I disagree because _____________.</a:t>
            </a:r>
          </a:p>
          <a:p>
            <a:pPr>
              <a:lnSpc>
                <a:spcPct val="140000"/>
              </a:lnSpc>
            </a:pPr>
            <a:r>
              <a:rPr lang="en-US" sz="4000" dirty="0"/>
              <a:t>    This depends on the assumption that _____________ which is incorrect because _____________.</a:t>
            </a:r>
          </a:p>
          <a:p>
            <a:pPr>
              <a:lnSpc>
                <a:spcPct val="140000"/>
              </a:lnSpc>
            </a:pPr>
            <a:r>
              <a:rPr lang="en-US" sz="4000" dirty="0"/>
              <a:t> This argument overlooks _____________.</a:t>
            </a:r>
          </a:p>
          <a:p>
            <a:pPr>
              <a:lnSpc>
                <a:spcPct val="140000"/>
              </a:lnSpc>
            </a:pPr>
            <a:r>
              <a:rPr lang="en-US" sz="4000" dirty="0"/>
              <a:t>    This argument contradicts itself _____________.</a:t>
            </a:r>
          </a:p>
          <a:p>
            <a:pPr>
              <a:lnSpc>
                <a:spcPct val="140000"/>
              </a:lnSpc>
            </a:pPr>
            <a:r>
              <a:rPr lang="en-US" sz="4000" dirty="0"/>
              <a:t>    This is mistaken because _____________.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851F3C-56D1-5349-A7DD-90A54DD93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171" y="2183802"/>
            <a:ext cx="4261134" cy="82391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If the writer considers the counterargument totally wrong</a:t>
            </a:r>
          </a:p>
        </p:txBody>
      </p:sp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4946754" y="272716"/>
            <a:ext cx="6556449" cy="1784684"/>
          </a:xfrm>
          <a:noFill/>
          <a:ln>
            <a:noFill/>
          </a:ln>
        </p:spPr>
        <p:txBody>
          <a:bodyPr spcFirstLastPara="1" vert="horz" wrap="square" lIns="121868" tIns="60917" rIns="121868" bIns="60917" rtlCol="0" anchor="b" anchorCtr="0">
            <a:normAutofit fontScale="90000"/>
          </a:bodyPr>
          <a:lstStyle/>
          <a:p>
            <a:r>
              <a:rPr lang="en-US" dirty="0"/>
              <a:t>Finding the Responses to the Counterarguments: </a:t>
            </a:r>
            <a:br>
              <a:rPr lang="en-US" dirty="0"/>
            </a:br>
            <a:r>
              <a:rPr lang="en-US" dirty="0"/>
              <a:t>Common Phrases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2C8786-9225-2D46-8FB6-E10AEBC57B22}"/>
              </a:ext>
            </a:extLst>
          </p:cNvPr>
          <p:cNvSpPr txBox="1"/>
          <p:nvPr/>
        </p:nvSpPr>
        <p:spPr>
          <a:xfrm>
            <a:off x="4571999" y="6172162"/>
            <a:ext cx="33877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/>
              </a:rPr>
              <a:t>Text description of counterargument map</a:t>
            </a:r>
            <a:endParaRPr lang="en-US" sz="1000" dirty="0"/>
          </a:p>
        </p:txBody>
      </p:sp>
      <p:pic>
        <p:nvPicPr>
          <p:cNvPr id="136" name="Google Shape;136;p21" descr="An argument map with three reasons, a claim, a counterargument, and a rebuttal."/>
          <p:cNvPicPr preferRelativeResize="0">
            <a:picLocks noGrp="1" noChangeAspect="1"/>
          </p:cNvPicPr>
          <p:nvPr>
            <p:ph type="body" idx="1"/>
          </p:nvPr>
        </p:nvPicPr>
        <p:blipFill rotWithShape="1">
          <a:blip r:embed="rId4">
            <a:alphaModFix/>
          </a:blip>
          <a:stretch/>
        </p:blipFill>
        <p:spPr>
          <a:xfrm>
            <a:off x="3971925" y="1042987"/>
            <a:ext cx="7550967" cy="512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393456" y="1614488"/>
            <a:ext cx="3578469" cy="44148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868" tIns="60917" rIns="121868" bIns="60917" rtlCol="0" anchor="b" anchorCtr="0">
            <a:normAutofit/>
          </a:bodyPr>
          <a:lstStyle/>
          <a:p>
            <a:pPr algn="l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SzPct val="110000"/>
            </a:pPr>
            <a:r>
              <a:rPr lang="en" dirty="0"/>
              <a:t>A map showing Responses to the Counter-arguments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796AA-3AF9-2248-9B85-449BED470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37" y="2194561"/>
            <a:ext cx="11887200" cy="4663439"/>
          </a:xfrm>
        </p:spPr>
        <p:txBody>
          <a:bodyPr numCol="2">
            <a:noAutofit/>
          </a:bodyPr>
          <a:lstStyle/>
          <a:p>
            <a:pPr marL="0" lvl="0" indent="0">
              <a:buNone/>
            </a:pPr>
            <a:r>
              <a:rPr lang="en-US" sz="1800" b="1" dirty="0"/>
              <a:t>Expressing less than perfect certainty</a:t>
            </a:r>
            <a:endParaRPr lang="en-US" sz="1800" dirty="0"/>
          </a:p>
          <a:p>
            <a:pPr lvl="1"/>
            <a:r>
              <a:rPr lang="en-US" sz="1800" dirty="0"/>
              <a:t>Perhaps, ________.</a:t>
            </a:r>
          </a:p>
          <a:p>
            <a:pPr lvl="1"/>
            <a:r>
              <a:rPr lang="en-US" sz="1800" dirty="0"/>
              <a:t>It is worth considering the idea that ________.</a:t>
            </a:r>
          </a:p>
          <a:p>
            <a:pPr lvl="1"/>
            <a:r>
              <a:rPr lang="en-US" sz="1800" dirty="0"/>
              <a:t>________ may________.</a:t>
            </a:r>
          </a:p>
          <a:p>
            <a:pPr lvl="1"/>
            <a:r>
              <a:rPr lang="en-US" sz="1800" dirty="0"/>
              <a:t>________might________.</a:t>
            </a:r>
          </a:p>
          <a:p>
            <a:pPr lvl="1"/>
            <a:r>
              <a:rPr lang="en-US" sz="1800" dirty="0"/>
              <a:t>________could possibly________.</a:t>
            </a:r>
          </a:p>
          <a:p>
            <a:pPr lvl="1"/>
            <a:r>
              <a:rPr lang="en-US" sz="1800" dirty="0"/>
              <a:t>Probably, ________.</a:t>
            </a:r>
          </a:p>
          <a:p>
            <a:pPr lvl="1"/>
            <a:r>
              <a:rPr lang="en-US" sz="1800" dirty="0"/>
              <a:t>Very likely, ________</a:t>
            </a:r>
          </a:p>
          <a:p>
            <a:pPr lvl="1"/>
            <a:r>
              <a:rPr lang="en-US" sz="1800" dirty="0"/>
              <a:t>Almost certainly,________.</a:t>
            </a:r>
          </a:p>
          <a:p>
            <a:pPr lvl="1"/>
            <a:endParaRPr lang="en-US" sz="1800" dirty="0"/>
          </a:p>
          <a:p>
            <a:pPr marL="0" indent="0">
              <a:lnSpc>
                <a:spcPct val="120000"/>
              </a:lnSpc>
              <a:buClr>
                <a:schemeClr val="dk1"/>
              </a:buClr>
              <a:buSzPct val="100000"/>
              <a:buNone/>
            </a:pPr>
            <a:endParaRPr lang="en-US" sz="1800" b="1" dirty="0"/>
          </a:p>
          <a:p>
            <a:pPr marL="0" indent="0">
              <a:lnSpc>
                <a:spcPct val="120000"/>
              </a:lnSpc>
              <a:buClr>
                <a:schemeClr val="dk1"/>
              </a:buClr>
              <a:buSzPct val="100000"/>
              <a:buNone/>
            </a:pPr>
            <a:endParaRPr lang="en-US" sz="1800" b="1" dirty="0"/>
          </a:p>
          <a:p>
            <a:pPr marL="0" indent="0">
              <a:lnSpc>
                <a:spcPct val="120000"/>
              </a:lnSpc>
              <a:buClr>
                <a:schemeClr val="dk1"/>
              </a:buClr>
              <a:buSzPct val="100000"/>
              <a:buNone/>
            </a:pPr>
            <a:endParaRPr lang="en-US" sz="1800" b="1" dirty="0"/>
          </a:p>
          <a:p>
            <a:pPr marL="0" indent="0">
              <a:lnSpc>
                <a:spcPct val="120000"/>
              </a:lnSpc>
              <a:buClr>
                <a:schemeClr val="dk1"/>
              </a:buClr>
              <a:buSzPct val="100000"/>
              <a:buNone/>
            </a:pPr>
            <a:r>
              <a:rPr lang="en-US" sz="1800" b="1" dirty="0"/>
              <a:t>Limiting what the argument is claiming or restricting the scope of the argument</a:t>
            </a:r>
            <a:endParaRPr lang="en-US" sz="1800" dirty="0"/>
          </a:p>
          <a:p>
            <a:pPr marL="304724" indent="-325885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800" dirty="0"/>
              <a:t>    Few ________.</a:t>
            </a:r>
          </a:p>
          <a:p>
            <a:pPr marL="304724" indent="-325885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800" dirty="0"/>
              <a:t>    Some________.</a:t>
            </a:r>
          </a:p>
          <a:p>
            <a:pPr marL="304724" indent="-325885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800" dirty="0"/>
              <a:t>    Many________.</a:t>
            </a:r>
          </a:p>
          <a:p>
            <a:pPr marL="304724" indent="-325885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800" dirty="0"/>
              <a:t>    Most________.</a:t>
            </a:r>
          </a:p>
          <a:p>
            <a:pPr marL="304724" indent="-325885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800" dirty="0"/>
              <a:t>    The vast majority of ________.</a:t>
            </a:r>
          </a:p>
          <a:p>
            <a:pPr marL="304724" indent="-325885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800" dirty="0"/>
              <a:t>    Almost all________.</a:t>
            </a:r>
          </a:p>
          <a:p>
            <a:pPr marL="304724" indent="-325885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800" dirty="0"/>
              <a:t>    ________ unless________.</a:t>
            </a:r>
          </a:p>
          <a:p>
            <a:pPr marL="304724" indent="-325885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800" dirty="0"/>
              <a:t>    If it is not the case that________, then ________.</a:t>
            </a:r>
          </a:p>
          <a:p>
            <a:pPr marL="304724" indent="-325885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800" dirty="0"/>
              <a:t>    ________, except in the case that ________.</a:t>
            </a:r>
          </a:p>
          <a:p>
            <a:pPr marL="304724" indent="-325885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</a:pPr>
            <a:r>
              <a:rPr lang="en-US" sz="1800" dirty="0"/>
              <a:t>    We can exclude cases where _____________.</a:t>
            </a:r>
          </a:p>
        </p:txBody>
      </p:sp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868" tIns="60917" rIns="121868" bIns="60917" rtlCol="0" anchor="b" anchorCtr="0">
            <a:normAutofit/>
          </a:bodyPr>
          <a:lstStyle/>
          <a:p>
            <a:pPr algn="l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en" dirty="0"/>
              <a:t>Finding the Limits on the Argument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D102AE-942D-7440-AC88-02784DDE54CF}"/>
              </a:ext>
            </a:extLst>
          </p:cNvPr>
          <p:cNvSpPr txBox="1"/>
          <p:nvPr/>
        </p:nvSpPr>
        <p:spPr>
          <a:xfrm>
            <a:off x="2727157" y="5983706"/>
            <a:ext cx="1218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/>
              </a:rPr>
              <a:t>Text description of an argument map showing limits</a:t>
            </a:r>
            <a:endParaRPr lang="en-US" sz="1000" dirty="0"/>
          </a:p>
        </p:txBody>
      </p:sp>
      <p:pic>
        <p:nvPicPr>
          <p:cNvPr id="157" name="Google Shape;157;p24" descr="An argument map showing claim, reasons, counterargument, rebuttal, and limits."/>
          <p:cNvPicPr preferRelativeResize="0">
            <a:picLocks noGrp="1" noChangeAspect="1"/>
          </p:cNvPicPr>
          <p:nvPr>
            <p:ph type="body" idx="1"/>
          </p:nvPr>
        </p:nvPicPr>
        <p:blipFill rotWithShape="1">
          <a:blip r:embed="rId4">
            <a:alphaModFix/>
          </a:blip>
          <a:stretch/>
        </p:blipFill>
        <p:spPr>
          <a:xfrm>
            <a:off x="3945884" y="1420842"/>
            <a:ext cx="8117779" cy="53882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4"/>
          <p:cNvSpPr txBox="1">
            <a:spLocks noGrp="1"/>
          </p:cNvSpPr>
          <p:nvPr>
            <p:ph type="title"/>
          </p:nvPr>
        </p:nvSpPr>
        <p:spPr>
          <a:xfrm>
            <a:off x="5567363" y="358067"/>
            <a:ext cx="6143992" cy="119420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868" tIns="60917" rIns="121868" bIns="60917" rtlCol="0" anchor="b" anchorCtr="0">
            <a:normAutofit/>
          </a:bodyPr>
          <a:lstStyle/>
          <a:p>
            <a:pPr algn="l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en" dirty="0"/>
              <a:t>An Argument Map showing limits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CD092D-6169-6D47-9501-CD1C09712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7" r="-2" b="-2"/>
          <a:stretch/>
        </p:blipFill>
        <p:spPr>
          <a:xfrm>
            <a:off x="5302765" y="10"/>
            <a:ext cx="6886060" cy="6857990"/>
          </a:xfrm>
          <a:prstGeom prst="rect">
            <a:avLst/>
          </a:prstGeom>
        </p:spPr>
      </p:pic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685620" y="764373"/>
            <a:ext cx="3976603" cy="1600200"/>
          </a:xfrm>
          <a:prstGeom prst="rect">
            <a:avLst/>
          </a:prstGeom>
        </p:spPr>
        <p:txBody>
          <a:bodyPr spcFirstLastPara="1" lIns="121875" tIns="60925" rIns="121875" bIns="609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US" sz="3200" dirty="0"/>
              <a:t>Attributions and Licensing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B9449C-279A-2B41-8653-64EF0A5C5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621" y="2364573"/>
            <a:ext cx="3976603" cy="3854112"/>
          </a:xfrm>
        </p:spPr>
        <p:txBody>
          <a:bodyPr>
            <a:normAutofit/>
          </a:bodyPr>
          <a:lstStyle/>
          <a:p>
            <a:pPr lvl="0"/>
            <a:r>
              <a:rPr lang="en-US" sz="2000" dirty="0"/>
              <a:t>This slide presentation accompanies </a:t>
            </a:r>
            <a:r>
              <a:rPr lang="en-US" sz="2000" i="1" dirty="0">
                <a:hlinkClick r:id="rId4"/>
              </a:rPr>
              <a:t>How Arguments Work: - A Guide to Writing and Analyzing Texts in College </a:t>
            </a:r>
            <a:r>
              <a:rPr lang="en-US" sz="2000" dirty="0"/>
              <a:t>by Anna Mills.</a:t>
            </a:r>
          </a:p>
          <a:p>
            <a:pPr lvl="0"/>
            <a:r>
              <a:rPr lang="en-US" sz="2000" dirty="0"/>
              <a:t>These Chapter 2 slides by Natalie Peterkin are licensed </a:t>
            </a:r>
            <a:r>
              <a:rPr lang="en-US" sz="2000" dirty="0">
                <a:hlinkClick r:id="rId5"/>
              </a:rPr>
              <a:t>CC BY-NC 4.0</a:t>
            </a:r>
            <a:r>
              <a:rPr lang="en-US" sz="2000" dirty="0"/>
              <a:t>.</a:t>
            </a:r>
          </a:p>
          <a:p>
            <a:pPr lvl="0"/>
            <a:r>
              <a:rPr lang="en-US" sz="2000" dirty="0"/>
              <a:t>This project is sponsored by </a:t>
            </a:r>
            <a:r>
              <a:rPr lang="en-US" sz="2000" dirty="0">
                <a:hlinkClick r:id="rId6"/>
              </a:rPr>
              <a:t>ASCCC OERI</a:t>
            </a:r>
            <a:r>
              <a:rPr lang="en-US" sz="2000" dirty="0"/>
              <a:t>.</a:t>
            </a:r>
          </a:p>
          <a:p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E4BCAD-F25C-9141-9FBF-B0C3B0BCE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2.1: Overview – Reading to Write</a:t>
            </a:r>
          </a:p>
          <a:p>
            <a:r>
              <a:rPr lang="en-US" dirty="0">
                <a:latin typeface="+mj-lt"/>
              </a:rPr>
              <a:t>2.2: Making Notes on the Writer’s Claims</a:t>
            </a:r>
          </a:p>
          <a:p>
            <a:r>
              <a:rPr lang="en-US" sz="2400" dirty="0">
                <a:latin typeface="+mj-lt"/>
                <a:ea typeface="Century Gothic"/>
                <a:cs typeface="Century Gothic"/>
                <a:sym typeface="Century Gothic"/>
              </a:rPr>
              <a:t>2.3: Making Notes on the Writer’s Claims </a:t>
            </a:r>
          </a:p>
          <a:p>
            <a:r>
              <a:rPr lang="en-US" sz="2400" dirty="0">
                <a:latin typeface="+mj-lt"/>
                <a:ea typeface="Century Gothic"/>
                <a:cs typeface="Century Gothic"/>
                <a:sym typeface="Century Gothic"/>
              </a:rPr>
              <a:t>2.4: Deciding Which Is the Main Claim</a:t>
            </a:r>
          </a:p>
          <a:p>
            <a:r>
              <a:rPr lang="en-US" sz="2400" dirty="0">
                <a:latin typeface="+mj-lt"/>
                <a:ea typeface="Century Gothic"/>
                <a:cs typeface="Century Gothic"/>
                <a:sym typeface="Century Gothic"/>
              </a:rPr>
              <a:t>2.5: Finding the Reasons</a:t>
            </a:r>
          </a:p>
          <a:p>
            <a:r>
              <a:rPr lang="en-US" sz="2400" dirty="0">
                <a:ea typeface="Century Gothic"/>
                <a:cs typeface="Century Gothic"/>
                <a:sym typeface="Century Gothic"/>
              </a:rPr>
              <a:t>2.6: Finding the Counterarguments</a:t>
            </a:r>
          </a:p>
          <a:p>
            <a:r>
              <a:rPr lang="en-US" sz="2400" dirty="0">
                <a:ea typeface="Century Gothic"/>
                <a:cs typeface="Century Gothic"/>
                <a:sym typeface="Century Gothic"/>
              </a:rPr>
              <a:t>2.7: Finding the Responses to the Counterarguments</a:t>
            </a:r>
          </a:p>
          <a:p>
            <a:r>
              <a:rPr lang="en-US" sz="2400" dirty="0">
                <a:ea typeface="Century Gothic"/>
                <a:cs typeface="Century Gothic"/>
                <a:sym typeface="Century Gothic"/>
              </a:rPr>
              <a:t>2.8: Finding the Limits on the Argument </a:t>
            </a:r>
          </a:p>
          <a:p>
            <a:endParaRPr lang="en-US" sz="2400" dirty="0">
              <a:ea typeface="Century Gothic"/>
              <a:cs typeface="Century Gothic"/>
              <a:sym typeface="Century Gothic"/>
            </a:endParaRPr>
          </a:p>
          <a:p>
            <a:endParaRPr lang="en-US" sz="2400" dirty="0">
              <a:latin typeface="+mj-lt"/>
              <a:ea typeface="Century Gothic"/>
              <a:cs typeface="Century Gothic"/>
              <a:sym typeface="Century Gothic"/>
            </a:endParaRPr>
          </a:p>
          <a:p>
            <a:endParaRPr lang="en-US" sz="2400" dirty="0">
              <a:latin typeface="+mj-lt"/>
              <a:ea typeface="Century Gothic"/>
              <a:cs typeface="Century Gothic"/>
              <a:sym typeface="Century Gothic"/>
            </a:endParaRPr>
          </a:p>
          <a:p>
            <a:endParaRPr lang="en-US" dirty="0"/>
          </a:p>
        </p:txBody>
      </p:sp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US" dirty="0"/>
              <a:t>Content Overview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>
            <a:spLocks noGrp="1"/>
          </p:cNvSpPr>
          <p:nvPr>
            <p:ph type="body" idx="1"/>
          </p:nvPr>
        </p:nvSpPr>
        <p:spPr>
          <a:xfrm>
            <a:off x="4100513" y="400050"/>
            <a:ext cx="7915275" cy="462915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lvl="0" algn="l" defTabSz="914400"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</a:rPr>
              <a:t>When we read to write, we:</a:t>
            </a:r>
          </a:p>
          <a:p>
            <a:pPr marL="285750" lvl="0" indent="-285750" algn="l" defTabSz="914400"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read someone else’s writing</a:t>
            </a:r>
          </a:p>
          <a:p>
            <a:pPr marL="285750" lvl="0" indent="-285750" algn="l" defTabSz="914400"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explain what that person is arguing</a:t>
            </a:r>
          </a:p>
          <a:p>
            <a:pPr marL="285750" lvl="0" indent="-285750" algn="l" defTabSz="914400"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point out the strengths and weaknesses of their argument</a:t>
            </a:r>
          </a:p>
          <a:p>
            <a:pPr lvl="0" algn="l" defTabSz="914400">
              <a:spcAft>
                <a:spcPts val="0"/>
              </a:spcAft>
              <a:buClr>
                <a:schemeClr val="dk1"/>
              </a:buClr>
              <a:buSzPct val="100000"/>
            </a:pPr>
            <a:endParaRPr lang="en-US" sz="2400" dirty="0">
              <a:solidFill>
                <a:schemeClr val="tx1"/>
              </a:solidFill>
            </a:endParaRPr>
          </a:p>
          <a:p>
            <a:pPr lvl="0" algn="l" defTabSz="914400"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</a:rPr>
              <a:t>This chapter offers tools for figuring out the structure of an argument and for describing it. </a:t>
            </a:r>
          </a:p>
          <a:p>
            <a:pPr lvl="0" algn="l" defTabSz="914400"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</a:rPr>
              <a:t>Additionally, we look at how to take notes on the meaning of each part of the argument and its relation to the other parts. </a:t>
            </a:r>
          </a:p>
        </p:txBody>
      </p:sp>
      <p:sp>
        <p:nvSpPr>
          <p:cNvPr id="121" name="Google Shape;121;p4"/>
          <p:cNvSpPr txBox="1">
            <a:spLocks noGrp="1"/>
          </p:cNvSpPr>
          <p:nvPr>
            <p:ph type="title"/>
          </p:nvPr>
        </p:nvSpPr>
        <p:spPr>
          <a:xfrm>
            <a:off x="0" y="-171456"/>
            <a:ext cx="3508261" cy="5071832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Aft>
                <a:spcPts val="0"/>
              </a:spcAft>
              <a:buClr>
                <a:schemeClr val="dk1"/>
              </a:buClr>
              <a:buSzPts val="5400"/>
            </a:pPr>
            <a:r>
              <a:rPr lang="en-US" sz="5300" dirty="0"/>
              <a:t>Reading to Write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>
            <a:spLocks noGrp="1"/>
          </p:cNvSpPr>
          <p:nvPr>
            <p:ph type="body" idx="1"/>
          </p:nvPr>
        </p:nvSpPr>
        <p:spPr>
          <a:xfrm>
            <a:off x="4603796" y="3328990"/>
            <a:ext cx="7452136" cy="3589785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Autofit/>
          </a:bodyPr>
          <a:lstStyle/>
          <a:p>
            <a:pPr marL="304747" lvl="0" indent="-228600" defTabSz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04747" lvl="0" indent="-228600" defTabSz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    We should _____________.</a:t>
            </a:r>
          </a:p>
          <a:p>
            <a:pPr marL="304747" lvl="0" indent="-228600" defTabSz="9144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    We ought to _____________.</a:t>
            </a:r>
          </a:p>
          <a:p>
            <a:pPr marL="304747" lvl="0" indent="-228600" defTabSz="9144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    We must _____________.</a:t>
            </a:r>
          </a:p>
          <a:p>
            <a:pPr marL="304747" lvl="0" indent="-228600" defTabSz="9144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    Let’s _____________.</a:t>
            </a:r>
          </a:p>
          <a:p>
            <a:pPr marL="304747" lvl="0" indent="-228600" defTabSz="9144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    The best course is _____________.</a:t>
            </a:r>
          </a:p>
          <a:p>
            <a:pPr marL="304747" lvl="0" indent="-228600" defTabSz="9144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    The solution is to _____________.</a:t>
            </a:r>
          </a:p>
          <a:p>
            <a:pPr marL="304747" lvl="0" indent="-228600" defTabSz="9144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    The next step should be _____________.</a:t>
            </a:r>
          </a:p>
          <a:p>
            <a:pPr marL="304747" lvl="0" indent="-228600" defTabSz="9144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    We should consider _____________.</a:t>
            </a:r>
          </a:p>
          <a:p>
            <a:pPr marL="304747" lvl="0" indent="-228600" defTabSz="9144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    Further research should be done to determine _____________.</a:t>
            </a:r>
          </a:p>
          <a:p>
            <a:pPr lvl="0" defTabSz="914400">
              <a:spcBef>
                <a:spcPts val="2466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1800" b="1" dirty="0"/>
              <a:t>Here are a few sample claims of policy:</a:t>
            </a:r>
          </a:p>
          <a:p>
            <a:pPr marL="304747" lvl="0" indent="-228600" defTabSz="9144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    Landlords should not be allowed to raise the rent more than 2% per year.</a:t>
            </a:r>
          </a:p>
          <a:p>
            <a:pPr marL="304747" lvl="0" indent="-228600" defTabSz="9144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    The federal government should require a background check before allowing anyone to buy a gun.</a:t>
            </a:r>
          </a:p>
          <a:p>
            <a:pPr marL="304747" lvl="0" indent="-228600" defTabSz="9144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    Social media accounts should not be censored in any way.</a:t>
            </a:r>
          </a:p>
          <a:p>
            <a:pPr marL="304747" lvl="0" indent="-228600" defTabSz="914400">
              <a:spcBef>
                <a:spcPts val="246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27" name="Google Shape;127;p5"/>
          <p:cNvSpPr txBox="1">
            <a:spLocks noGrp="1"/>
          </p:cNvSpPr>
          <p:nvPr>
            <p:ph type="title"/>
          </p:nvPr>
        </p:nvSpPr>
        <p:spPr>
          <a:xfrm>
            <a:off x="132893" y="1985963"/>
            <a:ext cx="3696157" cy="358978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en-US" sz="4000" dirty="0"/>
              <a:t>Types of Claims: </a:t>
            </a:r>
            <a:br>
              <a:rPr lang="en-US" sz="4000" dirty="0"/>
            </a:br>
            <a:r>
              <a:rPr lang="en-US" sz="4000" dirty="0"/>
              <a:t>Claims of Policy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>
            <a:spLocks noGrp="1"/>
          </p:cNvSpPr>
          <p:nvPr>
            <p:ph sz="half" idx="2"/>
          </p:nvPr>
        </p:nvSpPr>
        <p:spPr>
          <a:xfrm>
            <a:off x="3829050" y="928688"/>
            <a:ext cx="7915275" cy="5289997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Autofit/>
          </a:bodyPr>
          <a:lstStyle/>
          <a:p>
            <a:pPr marL="304747" lvl="0" indent="-228600" defTabSz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800" dirty="0"/>
              <a:t>Research suggests that _____________.</a:t>
            </a:r>
          </a:p>
          <a:p>
            <a:pPr marL="304747" lvl="0" indent="-228600" defTabSz="9144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800" dirty="0"/>
              <a:t>The data indicate that _____________.</a:t>
            </a:r>
          </a:p>
          <a:p>
            <a:pPr marL="304747" lvl="0" indent="-228600" defTabSz="9144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800" dirty="0"/>
              <a:t>_____________is increasing or decreasing.</a:t>
            </a:r>
          </a:p>
          <a:p>
            <a:pPr marL="304747" lvl="0" indent="-228600" defTabSz="9144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800" dirty="0"/>
              <a:t>There is a trend toward _____________.</a:t>
            </a:r>
          </a:p>
          <a:p>
            <a:pPr marL="304747" lvl="0" indent="-228600" defTabSz="9144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800" dirty="0"/>
              <a:t>_____________causes _____________</a:t>
            </a:r>
          </a:p>
          <a:p>
            <a:pPr marL="304747" lvl="0" indent="-228600" defTabSz="9144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800" dirty="0"/>
              <a:t>_____________leads to _____________.</a:t>
            </a:r>
          </a:p>
          <a:p>
            <a:pPr marL="0" lvl="0" indent="-228600" defTabSz="9144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en-US" sz="1800" dirty="0"/>
          </a:p>
          <a:p>
            <a:pPr marL="0" lvl="0" indent="0" defTabSz="9144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800" b="1" dirty="0"/>
              <a:t>Here are a few arguable sample claims of fact:</a:t>
            </a:r>
          </a:p>
          <a:p>
            <a:pPr marL="304747" lvl="0" indent="-228600" defTabSz="9144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800" dirty="0"/>
              <a:t>It is easier to grow up biracial in Hawaii than in any other part of the United States.</a:t>
            </a:r>
          </a:p>
          <a:p>
            <a:pPr marL="304747" lvl="0" indent="-228600" defTabSz="9144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800" dirty="0"/>
              <a:t>Raising the minimum wage will force many small businesses to lay off workers.</a:t>
            </a:r>
          </a:p>
          <a:p>
            <a:pPr marL="304747" lvl="0" indent="-228600" defTabSz="9144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800" dirty="0"/>
              <a:t>The current drought is partly due to climate change.</a:t>
            </a:r>
          </a:p>
          <a:p>
            <a:pPr marL="304747" lvl="0" indent="-228600" defTabSz="9144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800" dirty="0"/>
              <a:t>Antidepressants provide the most benefit when combined with talk therapy.</a:t>
            </a:r>
          </a:p>
          <a:p>
            <a:pPr marL="304747" lvl="0" indent="-228600" defTabSz="9144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en-US" sz="1800" dirty="0"/>
          </a:p>
        </p:txBody>
      </p:sp>
      <p:sp>
        <p:nvSpPr>
          <p:cNvPr id="127" name="Google Shape;127;p5"/>
          <p:cNvSpPr txBox="1">
            <a:spLocks noGrp="1"/>
          </p:cNvSpPr>
          <p:nvPr>
            <p:ph type="title"/>
          </p:nvPr>
        </p:nvSpPr>
        <p:spPr>
          <a:xfrm>
            <a:off x="114300" y="1582290"/>
            <a:ext cx="3400426" cy="431844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en-US" sz="4000" dirty="0"/>
              <a:t>Types of Claims: </a:t>
            </a:r>
            <a:br>
              <a:rPr lang="en-US" sz="4000" dirty="0"/>
            </a:br>
            <a:r>
              <a:rPr lang="en-US" sz="4000" dirty="0"/>
              <a:t>Claims of Fact</a:t>
            </a:r>
          </a:p>
        </p:txBody>
      </p:sp>
    </p:spTree>
    <p:extLst>
      <p:ext uri="{BB962C8B-B14F-4D97-AF65-F5344CB8AC3E}">
        <p14:creationId xmlns:p14="http://schemas.microsoft.com/office/powerpoint/2010/main" val="380585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>
            <a:spLocks noGrp="1"/>
          </p:cNvSpPr>
          <p:nvPr>
            <p:ph type="body" sz="quarter" idx="3"/>
          </p:nvPr>
        </p:nvSpPr>
        <p:spPr>
          <a:xfrm>
            <a:off x="6094412" y="2201332"/>
            <a:ext cx="5408790" cy="4334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304747" lvl="0" indent="-304747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800" dirty="0"/>
              <a:t>The Bay Area is the best place to start a biotech career.</a:t>
            </a:r>
            <a:endParaRPr sz="1800" dirty="0"/>
          </a:p>
          <a:p>
            <a:pPr marL="304747" lvl="0" indent="-304747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800" dirty="0"/>
              <a:t>Forest fires are becoming the worst threat to public health in California.</a:t>
            </a:r>
            <a:endParaRPr sz="1800" dirty="0"/>
          </a:p>
          <a:p>
            <a:pPr marL="304747" lvl="0" indent="-304747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800" dirty="0"/>
              <a:t>Human rights are more important than border security.</a:t>
            </a:r>
            <a:endParaRPr sz="1800" dirty="0"/>
          </a:p>
          <a:p>
            <a:pPr marL="304747" lvl="0" indent="-304747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800" dirty="0"/>
              <a:t>Experimenting with drag is the best way I’ve found to explore my feelings about masculinity and femininity.</a:t>
            </a:r>
            <a:endParaRPr sz="1800" dirty="0"/>
          </a:p>
          <a:p>
            <a:pPr marL="304747" lvl="0" indent="-304747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800" dirty="0"/>
              <a:t>It was so rude when that lady asked you what race you are.</a:t>
            </a:r>
            <a:endParaRPr sz="1800" dirty="0"/>
          </a:p>
          <a:p>
            <a:pPr marL="304747" lvl="0" indent="-177747" algn="l" rtl="0">
              <a:lnSpc>
                <a:spcPct val="95000"/>
              </a:lnSpc>
              <a:spcBef>
                <a:spcPts val="2466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800" dirty="0"/>
          </a:p>
        </p:txBody>
      </p:sp>
      <p:sp>
        <p:nvSpPr>
          <p:cNvPr id="138" name="Google Shape;138;p6"/>
          <p:cNvSpPr txBox="1">
            <a:spLocks noGrp="1"/>
          </p:cNvSpPr>
          <p:nvPr>
            <p:ph type="body" idx="1"/>
          </p:nvPr>
        </p:nvSpPr>
        <p:spPr>
          <a:xfrm>
            <a:off x="685623" y="2229837"/>
            <a:ext cx="5115572" cy="4333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304747" lvl="0" indent="-30474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800" dirty="0"/>
              <a:t>____________is terrible/disappointing/underwhelming.</a:t>
            </a:r>
            <a:endParaRPr sz="1800" dirty="0"/>
          </a:p>
          <a:p>
            <a:pPr marL="304747" lvl="0" indent="-304747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800" dirty="0"/>
              <a:t>_____________is mediocre/average/decent/acceptable.</a:t>
            </a:r>
            <a:endParaRPr sz="1800" dirty="0"/>
          </a:p>
          <a:p>
            <a:pPr marL="304747" lvl="0" indent="-304747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800" dirty="0"/>
              <a:t>We should celebrate _____________.</a:t>
            </a:r>
            <a:endParaRPr sz="1800" dirty="0"/>
          </a:p>
          <a:p>
            <a:pPr marL="304747" lvl="0" indent="-304747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800" dirty="0"/>
              <a:t>_____________is great, wonderful, fantastic, impressive, makes a substantial contribution to _____________.</a:t>
            </a:r>
            <a:endParaRPr sz="1800" dirty="0"/>
          </a:p>
        </p:txBody>
      </p:sp>
      <p:sp>
        <p:nvSpPr>
          <p:cNvPr id="136" name="Google Shape;136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US" dirty="0"/>
              <a:t>Types of claims: </a:t>
            </a:r>
            <a:br>
              <a:rPr lang="en-US" dirty="0"/>
            </a:br>
            <a:r>
              <a:rPr lang="en-US" dirty="0"/>
              <a:t>claims of value—Examples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idx="1"/>
          </p:nvPr>
        </p:nvSpPr>
        <p:spPr>
          <a:xfrm>
            <a:off x="4469235" y="483368"/>
            <a:ext cx="6805427" cy="589126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868" tIns="60917" rIns="121868" bIns="60917" rtlCol="0" anchor="t" anchorCtr="0">
            <a:normAutofit fontScale="92500" lnSpcReduction="20000"/>
          </a:bodyPr>
          <a:lstStyle/>
          <a:p>
            <a:pPr marL="304724" indent="-33467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3376" dirty="0"/>
              <a:t>What does the writer want us to believe?</a:t>
            </a:r>
            <a:endParaRPr sz="3376" dirty="0"/>
          </a:p>
          <a:p>
            <a:pPr marL="304724" indent="-33467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3376" dirty="0"/>
              <a:t>What does the writer most want to convince us of?</a:t>
            </a:r>
            <a:endParaRPr sz="3376" dirty="0"/>
          </a:p>
          <a:p>
            <a:pPr marL="304724" indent="-33467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3376" dirty="0"/>
              <a:t>Where is the writer going with this?</a:t>
            </a:r>
            <a:endParaRPr sz="3376" dirty="0"/>
          </a:p>
          <a:p>
            <a:pPr marL="304724" indent="-33467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3376" dirty="0"/>
              <a:t>If the writer had to make their point in just one sentence, what would they say?</a:t>
            </a:r>
            <a:endParaRPr sz="3376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1037"/>
            </a:pPr>
            <a:endParaRPr sz="3376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1037"/>
              <a:buNone/>
            </a:pPr>
            <a:r>
              <a:rPr lang="en" sz="3376" dirty="0"/>
              <a:t>Look at:</a:t>
            </a:r>
            <a:endParaRPr sz="3376" dirty="0"/>
          </a:p>
          <a:p>
            <a:pPr marL="304724" indent="-33467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3376" dirty="0"/>
              <a:t>The title</a:t>
            </a:r>
            <a:endParaRPr sz="3376" dirty="0"/>
          </a:p>
          <a:p>
            <a:pPr marL="304724" indent="-33467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3376" dirty="0"/>
              <a:t>Your annotations</a:t>
            </a:r>
            <a:endParaRPr sz="3376" dirty="0"/>
          </a:p>
          <a:p>
            <a:pPr marL="304724" indent="-33467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3376" dirty="0"/>
              <a:t>The very last sentence</a:t>
            </a:r>
            <a:endParaRPr sz="3376" dirty="0"/>
          </a:p>
          <a:p>
            <a:pPr marL="304724" indent="-33467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3376" dirty="0"/>
              <a:t>Key phrases</a:t>
            </a:r>
            <a:endParaRPr sz="3376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endParaRPr dirty="0"/>
          </a:p>
          <a:p>
            <a:pPr marL="304724" indent="-152362">
              <a:lnSpc>
                <a:spcPct val="95000"/>
              </a:lnSpc>
              <a:spcBef>
                <a:spcPts val="1866"/>
              </a:spcBef>
              <a:spcAft>
                <a:spcPts val="1600"/>
              </a:spcAft>
              <a:buClr>
                <a:schemeClr val="dk1"/>
              </a:buClr>
              <a:buSzPct val="100000"/>
            </a:pPr>
            <a:endParaRPr dirty="0"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346050" y="2497910"/>
            <a:ext cx="3348728" cy="20642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868" tIns="60917" rIns="121868" bIns="60917" rtlCol="0" anchor="b" anchorCtr="0">
            <a:normAutofit/>
          </a:bodyPr>
          <a:lstStyle/>
          <a:p>
            <a:pPr algn="ctr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SzPts val="1500"/>
            </a:pPr>
            <a:r>
              <a:rPr lang="en-US" sz="3732" dirty="0"/>
              <a:t>Deciding Which Is the Main Claim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/>
        </p:nvSpPr>
        <p:spPr>
          <a:xfrm>
            <a:off x="6176891" y="3890754"/>
            <a:ext cx="4575608" cy="2967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spAutoFit/>
          </a:bodyPr>
          <a:lstStyle/>
          <a:p>
            <a:pPr>
              <a:spcBef>
                <a:spcPts val="667"/>
              </a:spcBef>
              <a:buClr>
                <a:schemeClr val="dk1"/>
              </a:buClr>
              <a:buSzPts val="1200"/>
            </a:pPr>
            <a:r>
              <a:rPr lang="en" sz="1600" dirty="0">
                <a:solidFill>
                  <a:schemeClr val="dk2"/>
                </a:solidFill>
                <a:latin typeface="Century Gothic" panose="020B0502020202020204" pitchFamily="34" charset="0"/>
                <a:ea typeface="Playfair Display"/>
                <a:cs typeface="Playfair Display"/>
                <a:sym typeface="Playfair Display"/>
              </a:rPr>
              <a:t>Therefore, </a:t>
            </a:r>
            <a:r>
              <a:rPr lang="en" sz="1600" dirty="0">
                <a:latin typeface="Century Gothic" panose="020B0502020202020204" pitchFamily="34" charset="0"/>
              </a:rPr>
              <a:t>_____________.</a:t>
            </a:r>
            <a:endParaRPr sz="2533" dirty="0">
              <a:solidFill>
                <a:schemeClr val="dk2"/>
              </a:solidFill>
              <a:latin typeface="Century Gothic" panose="020B0502020202020204" pitchFamily="34" charset="0"/>
              <a:ea typeface="Playfair Display"/>
              <a:cs typeface="Playfair Display"/>
              <a:sym typeface="Playfair Display"/>
            </a:endParaRPr>
          </a:p>
          <a:p>
            <a:pPr>
              <a:spcBef>
                <a:spcPts val="667"/>
              </a:spcBef>
              <a:buClr>
                <a:schemeClr val="dk1"/>
              </a:buClr>
              <a:buSzPts val="1200"/>
            </a:pPr>
            <a:r>
              <a:rPr lang="en" sz="1600" dirty="0">
                <a:solidFill>
                  <a:schemeClr val="dk2"/>
                </a:solidFill>
                <a:latin typeface="Century Gothic" panose="020B0502020202020204" pitchFamily="34" charset="0"/>
                <a:ea typeface="Playfair Display"/>
                <a:cs typeface="Playfair Display"/>
                <a:sym typeface="Playfair Display"/>
              </a:rPr>
              <a:t>So </a:t>
            </a:r>
            <a:r>
              <a:rPr lang="en" sz="1600" dirty="0">
                <a:latin typeface="Century Gothic" panose="020B0502020202020204" pitchFamily="34" charset="0"/>
              </a:rPr>
              <a:t> _____________.</a:t>
            </a:r>
            <a:r>
              <a:rPr lang="en" sz="1600" dirty="0">
                <a:solidFill>
                  <a:schemeClr val="dk2"/>
                </a:solidFill>
                <a:latin typeface="Century Gothic" panose="020B0502020202020204" pitchFamily="34" charset="0"/>
                <a:ea typeface="Playfair Display"/>
                <a:cs typeface="Playfair Display"/>
                <a:sym typeface="Playfair Display"/>
              </a:rPr>
              <a:t>    </a:t>
            </a:r>
          </a:p>
          <a:p>
            <a:pPr>
              <a:spcBef>
                <a:spcPts val="667"/>
              </a:spcBef>
              <a:buClr>
                <a:schemeClr val="dk1"/>
              </a:buClr>
              <a:buSzPts val="1200"/>
            </a:pPr>
            <a:r>
              <a:rPr lang="en" sz="1600" dirty="0">
                <a:solidFill>
                  <a:schemeClr val="dk2"/>
                </a:solidFill>
                <a:latin typeface="Century Gothic" panose="020B0502020202020204" pitchFamily="34" charset="0"/>
                <a:ea typeface="Playfair Display"/>
                <a:cs typeface="Playfair Display"/>
                <a:sym typeface="Playfair Display"/>
              </a:rPr>
              <a:t>Consequently, </a:t>
            </a:r>
            <a:r>
              <a:rPr lang="en" sz="1600" dirty="0">
                <a:latin typeface="Century Gothic" panose="020B0502020202020204" pitchFamily="34" charset="0"/>
              </a:rPr>
              <a:t>_____________.</a:t>
            </a:r>
            <a:endParaRPr sz="2533" dirty="0">
              <a:solidFill>
                <a:schemeClr val="dk2"/>
              </a:solidFill>
              <a:latin typeface="Century Gothic" panose="020B0502020202020204" pitchFamily="34" charset="0"/>
              <a:ea typeface="Playfair Display"/>
              <a:cs typeface="Playfair Display"/>
              <a:sym typeface="Playfair Display"/>
            </a:endParaRPr>
          </a:p>
          <a:p>
            <a:pPr>
              <a:spcBef>
                <a:spcPts val="667"/>
              </a:spcBef>
              <a:buClr>
                <a:schemeClr val="dk1"/>
              </a:buClr>
              <a:buSzPts val="1200"/>
            </a:pPr>
            <a:r>
              <a:rPr lang="en" sz="1600" dirty="0">
                <a:solidFill>
                  <a:schemeClr val="dk2"/>
                </a:solidFill>
                <a:latin typeface="Century Gothic" panose="020B0502020202020204" pitchFamily="34" charset="0"/>
                <a:ea typeface="Playfair Display"/>
                <a:cs typeface="Playfair Display"/>
                <a:sym typeface="Playfair Display"/>
              </a:rPr>
              <a:t>As a result, </a:t>
            </a:r>
            <a:r>
              <a:rPr lang="en" sz="1600" dirty="0">
                <a:latin typeface="Century Gothic" panose="020B0502020202020204" pitchFamily="34" charset="0"/>
              </a:rPr>
              <a:t>_____________.</a:t>
            </a:r>
            <a:endParaRPr sz="2533" dirty="0">
              <a:solidFill>
                <a:schemeClr val="dk2"/>
              </a:solidFill>
              <a:latin typeface="Century Gothic" panose="020B0502020202020204" pitchFamily="34" charset="0"/>
              <a:ea typeface="Playfair Display"/>
              <a:cs typeface="Playfair Display"/>
              <a:sym typeface="Playfair Display"/>
            </a:endParaRPr>
          </a:p>
          <a:p>
            <a:pPr>
              <a:spcBef>
                <a:spcPts val="667"/>
              </a:spcBef>
              <a:buClr>
                <a:schemeClr val="dk1"/>
              </a:buClr>
              <a:buSzPts val="1200"/>
            </a:pPr>
            <a:r>
              <a:rPr lang="en" sz="1600" dirty="0">
                <a:solidFill>
                  <a:schemeClr val="dk2"/>
                </a:solidFill>
                <a:latin typeface="Century Gothic" panose="020B0502020202020204" pitchFamily="34" charset="0"/>
                <a:ea typeface="Playfair Display"/>
                <a:cs typeface="Playfair Display"/>
                <a:sym typeface="Playfair Display"/>
              </a:rPr>
              <a:t>Hence</a:t>
            </a:r>
            <a:r>
              <a:rPr lang="en" sz="1600" dirty="0">
                <a:latin typeface="Century Gothic" panose="020B0502020202020204" pitchFamily="34" charset="0"/>
              </a:rPr>
              <a:t> _____________.</a:t>
            </a:r>
            <a:endParaRPr sz="2533" dirty="0">
              <a:solidFill>
                <a:schemeClr val="dk2"/>
              </a:solidFill>
              <a:latin typeface="Century Gothic" panose="020B0502020202020204" pitchFamily="34" charset="0"/>
              <a:ea typeface="Playfair Display"/>
              <a:cs typeface="Playfair Display"/>
              <a:sym typeface="Playfair Display"/>
            </a:endParaRPr>
          </a:p>
          <a:p>
            <a:pPr>
              <a:spcBef>
                <a:spcPts val="667"/>
              </a:spcBef>
              <a:buClr>
                <a:schemeClr val="dk1"/>
              </a:buClr>
              <a:buSzPts val="1200"/>
            </a:pPr>
            <a:r>
              <a:rPr lang="en" sz="1600" dirty="0">
                <a:solidFill>
                  <a:schemeClr val="dk2"/>
                </a:solidFill>
                <a:latin typeface="Century Gothic" panose="020B0502020202020204" pitchFamily="34" charset="0"/>
                <a:ea typeface="Playfair Display"/>
                <a:cs typeface="Playfair Display"/>
                <a:sym typeface="Playfair Display"/>
              </a:rPr>
              <a:t>Thus</a:t>
            </a:r>
            <a:r>
              <a:rPr lang="en" sz="1600" dirty="0">
                <a:latin typeface="Century Gothic" panose="020B0502020202020204" pitchFamily="34" charset="0"/>
              </a:rPr>
              <a:t> _____________.</a:t>
            </a:r>
            <a:endParaRPr sz="2533" dirty="0">
              <a:solidFill>
                <a:schemeClr val="dk2"/>
              </a:solidFill>
              <a:latin typeface="Century Gothic" panose="020B0502020202020204" pitchFamily="34" charset="0"/>
              <a:ea typeface="Playfair Display"/>
              <a:cs typeface="Playfair Display"/>
              <a:sym typeface="Playfair Display"/>
            </a:endParaRPr>
          </a:p>
          <a:p>
            <a:pPr>
              <a:spcBef>
                <a:spcPts val="667"/>
              </a:spcBef>
              <a:buClr>
                <a:schemeClr val="dk1"/>
              </a:buClr>
              <a:buSzPts val="1200"/>
            </a:pPr>
            <a:r>
              <a:rPr lang="en" sz="1600" dirty="0">
                <a:solidFill>
                  <a:schemeClr val="dk2"/>
                </a:solidFill>
                <a:latin typeface="Century Gothic" panose="020B0502020202020204" pitchFamily="34" charset="0"/>
                <a:ea typeface="Playfair Display"/>
                <a:cs typeface="Playfair Display"/>
                <a:sym typeface="Playfair Display"/>
              </a:rPr>
              <a:t>It follows that </a:t>
            </a:r>
            <a:r>
              <a:rPr lang="en" sz="1600" dirty="0">
                <a:latin typeface="Century Gothic" panose="020B0502020202020204" pitchFamily="34" charset="0"/>
              </a:rPr>
              <a:t>_____________.</a:t>
            </a:r>
            <a:endParaRPr sz="2533" dirty="0">
              <a:solidFill>
                <a:schemeClr val="dk2"/>
              </a:solidFill>
              <a:latin typeface="Century Gothic" panose="020B0502020202020204" pitchFamily="34" charset="0"/>
              <a:ea typeface="Playfair Display"/>
              <a:cs typeface="Playfair Display"/>
              <a:sym typeface="Playfair Display"/>
            </a:endParaRPr>
          </a:p>
          <a:p>
            <a:endParaRPr sz="2399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sz="quarter" idx="3"/>
          </p:nvPr>
        </p:nvSpPr>
        <p:spPr>
          <a:xfrm>
            <a:off x="1352047" y="3967821"/>
            <a:ext cx="4742365" cy="29704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868" tIns="60917" rIns="121868" bIns="60917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667"/>
              </a:spcBef>
              <a:buClr>
                <a:schemeClr val="dk1"/>
              </a:buClr>
              <a:buSzPts val="800"/>
            </a:pPr>
            <a:r>
              <a:rPr lang="en" sz="1600" dirty="0">
                <a:latin typeface="Century Gothic" panose="020B0502020202020204" pitchFamily="34" charset="0"/>
              </a:rPr>
              <a:t>Because _____________. _____________.</a:t>
            </a:r>
            <a:br>
              <a:rPr lang="en" sz="1600" dirty="0">
                <a:latin typeface="Century Gothic" panose="020B0502020202020204" pitchFamily="34" charset="0"/>
              </a:rPr>
            </a:br>
            <a:r>
              <a:rPr lang="en" sz="1600" dirty="0">
                <a:latin typeface="Century Gothic" panose="020B0502020202020204" pitchFamily="34" charset="0"/>
              </a:rPr>
              <a:t>Because of this, _____________.</a:t>
            </a:r>
            <a:endParaRPr lang="en-US" sz="1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667"/>
              </a:spcBef>
              <a:buClr>
                <a:schemeClr val="dk1"/>
              </a:buClr>
              <a:buSzPts val="1200"/>
            </a:pPr>
            <a:r>
              <a:rPr lang="en-US" sz="1600" dirty="0">
                <a:latin typeface="Century Gothic" panose="020B0502020202020204" pitchFamily="34" charset="0"/>
              </a:rPr>
              <a:t>If_____________, then _____________.</a:t>
            </a:r>
          </a:p>
          <a:p>
            <a:pPr>
              <a:lnSpc>
                <a:spcPct val="100000"/>
              </a:lnSpc>
              <a:spcBef>
                <a:spcPts val="667"/>
              </a:spcBef>
              <a:buClr>
                <a:schemeClr val="dk1"/>
              </a:buClr>
              <a:buSzPts val="1200"/>
            </a:pPr>
            <a:r>
              <a:rPr lang="en" sz="1600" dirty="0">
                <a:latin typeface="Century Gothic" panose="020B0502020202020204" pitchFamily="34" charset="0"/>
              </a:rPr>
              <a:t>Since_____________, _____________.</a:t>
            </a:r>
            <a:endParaRPr sz="1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667"/>
              </a:spcBef>
              <a:buClr>
                <a:schemeClr val="dk1"/>
              </a:buClr>
              <a:buSzPts val="1200"/>
            </a:pPr>
            <a:r>
              <a:rPr lang="en" sz="1600" dirty="0">
                <a:latin typeface="Century Gothic" panose="020B0502020202020204" pitchFamily="34" charset="0"/>
              </a:rPr>
              <a:t>For this reason,_____________.</a:t>
            </a:r>
            <a:endParaRPr sz="1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667"/>
              </a:spcBef>
              <a:buClr>
                <a:schemeClr val="dk1"/>
              </a:buClr>
              <a:buSzPts val="1200"/>
            </a:pPr>
            <a:r>
              <a:rPr lang="en" sz="1600" dirty="0">
                <a:latin typeface="Century Gothic" panose="020B0502020202020204" pitchFamily="34" charset="0"/>
              </a:rPr>
              <a:t>We can conclude_____________.</a:t>
            </a:r>
            <a:endParaRPr sz="1600" dirty="0">
              <a:latin typeface="Century Gothic" panose="020B0502020202020204" pitchFamily="34" charset="0"/>
            </a:endParaRPr>
          </a:p>
        </p:txBody>
      </p:sp>
      <p:pic>
        <p:nvPicPr>
          <p:cNvPr id="121" name="Google Shape;121;p19" descr="One reason points to another, which points to a third reason, which points to a claim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507" y="1425982"/>
            <a:ext cx="10606437" cy="25285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91BDBE-28E1-454A-B7A7-B48BB4187508}"/>
              </a:ext>
            </a:extLst>
          </p:cNvPr>
          <p:cNvSpPr txBox="1"/>
          <p:nvPr/>
        </p:nvSpPr>
        <p:spPr>
          <a:xfrm>
            <a:off x="5029200" y="3571875"/>
            <a:ext cx="53006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>
                <a:hlinkClick r:id="rId4" tooltip="Claim and three reasons argument map"/>
              </a:rPr>
              <a:t>Text description of three reasons argument map</a:t>
            </a:r>
            <a:endParaRPr lang="en-US" sz="1000" dirty="0"/>
          </a:p>
        </p:txBody>
      </p:sp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5217822" y="383655"/>
            <a:ext cx="10157354" cy="77739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868" tIns="60917" rIns="121868" bIns="60917" rtlCol="0" anchor="b" anchorCtr="0">
            <a:normAutofit/>
          </a:bodyPr>
          <a:lstStyle/>
          <a:p>
            <a:pPr algn="l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en" dirty="0"/>
              <a:t>Finding the Reasons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{DC4DEC9C-2323-2741-8857-33576C095C63}tf10001079</Template>
  <TotalTime>908</TotalTime>
  <Words>1097</Words>
  <Application>Microsoft Macintosh PowerPoint</Application>
  <PresentationFormat>Custom</PresentationFormat>
  <Paragraphs>158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Playfair Display</vt:lpstr>
      <vt:lpstr>Century Gothic</vt:lpstr>
      <vt:lpstr>Vapor Trail</vt:lpstr>
      <vt:lpstr>How Arguments Work:  A Guide to writing and analyzing texts in college </vt:lpstr>
      <vt:lpstr>Attributions and Licensing</vt:lpstr>
      <vt:lpstr>Content Overview</vt:lpstr>
      <vt:lpstr>Reading to Write</vt:lpstr>
      <vt:lpstr>Types of Claims:  Claims of Policy</vt:lpstr>
      <vt:lpstr>Types of Claims:  Claims of Fact</vt:lpstr>
      <vt:lpstr>Types of claims:  claims of value—Examples</vt:lpstr>
      <vt:lpstr>Deciding Which Is the Main Claim</vt:lpstr>
      <vt:lpstr>Finding the Reasons</vt:lpstr>
      <vt:lpstr>Finding the Counterarguments: Common Phrases </vt:lpstr>
      <vt:lpstr>Finding the Responses to the Counterarguments:  Common Phrases</vt:lpstr>
      <vt:lpstr>A map showing Responses to the Counter-arguments</vt:lpstr>
      <vt:lpstr>Finding the Limits on the Argument</vt:lpstr>
      <vt:lpstr>An Argument Map showing limits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Arguments Work </dc:title>
  <dc:creator>Peterkin, Natalie L</dc:creator>
  <cp:lastModifiedBy>Anna Mills</cp:lastModifiedBy>
  <cp:revision>8</cp:revision>
  <dcterms:created xsi:type="dcterms:W3CDTF">2021-06-21T21:45:52Z</dcterms:created>
  <dcterms:modified xsi:type="dcterms:W3CDTF">2022-02-11T21:01:47Z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