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053" r:id="rId1"/>
  </p:sldMasterIdLst>
  <p:notesMasterIdLst>
    <p:notesMasterId r:id="rId9"/>
  </p:notesMasterIdLst>
  <p:sldIdLst>
    <p:sldId id="279" r:id="rId2"/>
    <p:sldId id="286" r:id="rId3"/>
    <p:sldId id="258" r:id="rId4"/>
    <p:sldId id="260" r:id="rId5"/>
    <p:sldId id="259" r:id="rId6"/>
    <p:sldId id="263" r:id="rId7"/>
    <p:sldId id="262" r:id="rId8"/>
  </p:sldIdLst>
  <p:sldSz cx="12188825" cy="6858000"/>
  <p:notesSz cx="6858000" cy="9144000"/>
  <p:embeddedFontLst>
    <p:embeddedFont>
      <p:font typeface="Century Gothic" panose="020B050202020202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hzqpJmrLy7A0UX0BehXutsVXKs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388"/>
    <p:restoredTop sz="86399"/>
  </p:normalViewPr>
  <p:slideViewPr>
    <p:cSldViewPr snapToGrid="0">
      <p:cViewPr varScale="1">
        <p:scale>
          <a:sx n="62" d="100"/>
          <a:sy n="62" d="100"/>
        </p:scale>
        <p:origin x="200" y="91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-32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fld>
            <a:endParaRPr lang="en-US"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36126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5168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b3dd8ec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eb3dd8ec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75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243" y="1803405"/>
            <a:ext cx="9446339" cy="1825096"/>
          </a:xfrm>
        </p:spPr>
        <p:txBody>
          <a:bodyPr anchor="b">
            <a:normAutofit/>
          </a:bodyPr>
          <a:lstStyle>
            <a:lvl1pPr algn="l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43" y="3632201"/>
            <a:ext cx="9446339" cy="685800"/>
          </a:xfrm>
        </p:spPr>
        <p:txBody>
          <a:bodyPr>
            <a:normAutofit/>
          </a:bodyPr>
          <a:lstStyle>
            <a:lvl1pPr marL="0" indent="0" algn="l">
              <a:buNone/>
              <a:defRPr sz="19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7501" y="4314328"/>
            <a:ext cx="2910082" cy="374642"/>
          </a:xfrm>
        </p:spPr>
        <p:txBody>
          <a:bodyPr/>
          <a:lstStyle/>
          <a:p>
            <a:fld id="{DDA51639-B2D6-4652-B8C3-1B4C224A7BAF}" type="datetimeFigureOut">
              <a:rPr lang="en-US" smtClean="0"/>
              <a:t>2/11/22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243" y="4323846"/>
            <a:ext cx="639913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5096" y="1430867"/>
            <a:ext cx="2742486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7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598" y="4697361"/>
            <a:ext cx="10819216" cy="81935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549" y="941440"/>
            <a:ext cx="10819022" cy="3478161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5516716"/>
            <a:ext cx="10817582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7281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753533"/>
            <a:ext cx="10817582" cy="2802467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0" y="3649134"/>
            <a:ext cx="10127878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9942"/>
            <a:ext cx="698967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735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201" y="753534"/>
            <a:ext cx="10148889" cy="2604495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525" y="3365557"/>
            <a:ext cx="9590238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1" y="3959863"/>
            <a:ext cx="10148889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9942"/>
            <a:ext cx="698967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126" y="93345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1370" y="270129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00299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228" y="1124702"/>
            <a:ext cx="10143544" cy="251183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0" y="3648316"/>
            <a:ext cx="10142012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78884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8884"/>
            <a:ext cx="698967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946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7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621" y="2202080"/>
            <a:ext cx="3455532" cy="617320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620" y="2904565"/>
            <a:ext cx="34555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7662" y="2201333"/>
            <a:ext cx="34555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5721" y="2904067"/>
            <a:ext cx="34555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03" y="2192866"/>
            <a:ext cx="34555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49704" y="2904565"/>
            <a:ext cx="34555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8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7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439" y="4191001"/>
            <a:ext cx="3450683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439" y="2362200"/>
            <a:ext cx="34506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439" y="4873765"/>
            <a:ext cx="34506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3124" y="4191001"/>
            <a:ext cx="3448037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3124" y="2362200"/>
            <a:ext cx="344803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3125" y="4873764"/>
            <a:ext cx="344803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7635" y="4191001"/>
            <a:ext cx="3455569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7759" y="2362200"/>
            <a:ext cx="344698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7635" y="4873762"/>
            <a:ext cx="3451546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1336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2" y="2194560"/>
            <a:ext cx="10817582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2939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6339" y="745067"/>
            <a:ext cx="2056864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200" y="745068"/>
            <a:ext cx="8202064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417" y="379942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622" y="381001"/>
            <a:ext cx="698967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0738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1_Picture with 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2437765" y="279401"/>
            <a:ext cx="7313295" cy="4448175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2437765" y="5562600"/>
            <a:ext cx="731329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6pPr>
            <a:lvl7pPr marL="3200400" lvl="6" indent="-228600" algn="l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7pPr>
            <a:lvl8pPr marL="3657600" lvl="7" indent="-228600" algn="l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8pPr>
            <a:lvl9pPr marL="4114800" lvl="8" indent="-228600" algn="l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78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84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492" y="1645433"/>
            <a:ext cx="11357841" cy="4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448" lvl="0" indent="-45708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895" lvl="1" indent="-42322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343" lvl="2" indent="-42322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7790" lvl="3" indent="-42322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238" lvl="4" indent="-42322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6686" lvl="5" indent="-42322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133" lvl="6" indent="-42322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5581" lvl="7" indent="-42322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028" lvl="8" indent="-42322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327715" y="6251679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239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6001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753534"/>
            <a:ext cx="10817581" cy="2801935"/>
          </a:xfrm>
        </p:spPr>
        <p:txBody>
          <a:bodyPr anchor="b">
            <a:normAutofit/>
          </a:bodyPr>
          <a:lstStyle>
            <a:lvl1pPr algn="r">
              <a:defRPr sz="3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200" y="3641726"/>
            <a:ext cx="10487468" cy="955675"/>
          </a:xfrm>
        </p:spPr>
        <p:txBody>
          <a:bodyPr>
            <a:normAutofit/>
          </a:bodyPr>
          <a:lstStyle>
            <a:lvl1pPr marL="0" indent="0" algn="r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C44961B7-6B89-48AB-966F-622E2788EECC}" type="datetimeFigureOut">
              <a:rPr lang="en-US" smtClean="0"/>
              <a:t>2/11/22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622" y="381002"/>
            <a:ext cx="6989671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5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621" y="2194560"/>
            <a:ext cx="5332611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3" y="2194560"/>
            <a:ext cx="5332611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6545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8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71" y="2183802"/>
            <a:ext cx="5078668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622" y="3132667"/>
            <a:ext cx="5310392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9133" y="2183802"/>
            <a:ext cx="5104070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3132667"/>
            <a:ext cx="5332611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3744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1524000"/>
            <a:ext cx="4113728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4281" y="746760"/>
            <a:ext cx="6508923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3124200"/>
            <a:ext cx="4113728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036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1524000"/>
            <a:ext cx="6871450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59191" y="751242"/>
            <a:ext cx="3644013" cy="5467443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1" y="3124200"/>
            <a:ext cx="687145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5451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4846" y="764373"/>
            <a:ext cx="8608358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2" y="2194561"/>
            <a:ext cx="10817582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3122" y="6356351"/>
            <a:ext cx="2910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621" y="6355846"/>
            <a:ext cx="7770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718" y="38100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4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  <p:sldLayoutId id="2147484071" r:id="rId18"/>
    <p:sldLayoutId id="2147484072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lvl1pPr algn="r" defTabSz="914126" rtl="0" eaLnBrk="1" latinLnBrk="0" hangingPunct="1">
        <a:lnSpc>
          <a:spcPct val="90000"/>
        </a:lnSpc>
        <a:spcBef>
          <a:spcPct val="0"/>
        </a:spcBef>
        <a:buNone/>
        <a:defRPr sz="399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uman.libretexts.org/Bookshelves/Composition/Advanced_Composition/Book%3A_How_Arguments_Work_-_A_Guide_to_Writing_and_Analyzing_Texts_in_College_(Mills)/01%3A_Introduct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ccc-oeri.org/" TargetMode="External"/><Relationship Id="rId5" Type="http://schemas.openxmlformats.org/officeDocument/2006/relationships/hyperlink" Target="https://creativecommons.org/licenses/by-nc/4.0/" TargetMode="External"/><Relationship Id="rId4" Type="http://schemas.openxmlformats.org/officeDocument/2006/relationships/hyperlink" Target="http://www.howargumentswork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pixabay.com/license" TargetMode="External"/><Relationship Id="rId5" Type="http://schemas.openxmlformats.org/officeDocument/2006/relationships/hyperlink" Target="https://pixabay.com/?utm_source=link-attribution&amp;utm_medium=referral&amp;utm_campaign=image&amp;utm_content=1298865" TargetMode="External"/><Relationship Id="rId4" Type="http://schemas.openxmlformats.org/officeDocument/2006/relationships/hyperlink" Target="https://pixabay.com/users/openclipart-vectors-30363/?utm_source=link-attribution&amp;utm_medium=referral&amp;utm_campaign=image&amp;utm_content=129886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brookecagle?utm_source=unsplash&amp;utm_medium=referral&amp;utm_content=creditCopyTex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eg"/><Relationship Id="rId5" Type="http://schemas.openxmlformats.org/officeDocument/2006/relationships/hyperlink" Target="http://www.unsplash.com/license" TargetMode="External"/><Relationship Id="rId4" Type="http://schemas.openxmlformats.org/officeDocument/2006/relationships/hyperlink" Target="https://unsplash.com/s/photos/student-group-discussion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732" y="965200"/>
            <a:ext cx="6169336" cy="4329641"/>
          </a:xfrm>
        </p:spPr>
        <p:txBody>
          <a:bodyPr anchor="ctr">
            <a:normAutofit/>
          </a:bodyPr>
          <a:lstStyle/>
          <a:p>
            <a:r>
              <a:rPr lang="en-US" sz="5300" dirty="0"/>
              <a:t>How Arguments Work: </a:t>
            </a:r>
            <a:br>
              <a:rPr lang="en-US" sz="5300" dirty="0"/>
            </a:br>
            <a:r>
              <a:rPr lang="en-US" sz="2400" dirty="0"/>
              <a:t>A Guide to writing and analyzing texts in college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448" y="965200"/>
            <a:ext cx="3794984" cy="4329641"/>
          </a:xfrm>
        </p:spPr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</a:pPr>
            <a:r>
              <a:rPr lang="en-US" sz="3200" b="1" dirty="0">
                <a:latin typeface="+mj-lt"/>
                <a:hlinkClick r:id="rId3"/>
              </a:rPr>
              <a:t>Chapter 1: Introduction – Why Study Argument?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12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quot;How Arguments Work by Anna Mills: A Guide to Writing and Analyzing Texts in College&quot; against a night sky with a flashlight illuminating words.">
            <a:extLst>
              <a:ext uri="{FF2B5EF4-FFF2-40B4-BE49-F238E27FC236}">
                <a16:creationId xmlns:a16="http://schemas.microsoft.com/office/drawing/2014/main" id="{FBCD092D-6169-6D47-9501-CD1C09712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7" r="-2" b="-2"/>
          <a:stretch/>
        </p:blipFill>
        <p:spPr>
          <a:xfrm>
            <a:off x="5302765" y="10"/>
            <a:ext cx="6886060" cy="68579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9449C-279A-2B41-8653-64EF0A5C5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621" y="2364573"/>
            <a:ext cx="3976603" cy="3854112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This slide presentation accompanies </a:t>
            </a:r>
            <a:r>
              <a:rPr lang="en-US" sz="2000" i="1" dirty="0">
                <a:hlinkClick r:id="rId4"/>
              </a:rPr>
              <a:t>How Arguments Work: - A Guide to Writing and Analyzing Texts in College </a:t>
            </a:r>
            <a:r>
              <a:rPr lang="en-US" sz="2000" dirty="0"/>
              <a:t>by Anna Mills.</a:t>
            </a:r>
          </a:p>
          <a:p>
            <a:r>
              <a:rPr lang="en-US" sz="2000" dirty="0"/>
              <a:t>These Chapter 1 slides by Natalie Peterkin are licensed </a:t>
            </a:r>
            <a:r>
              <a:rPr lang="en-US" sz="2000" dirty="0">
                <a:hlinkClick r:id="rId5"/>
              </a:rPr>
              <a:t>CC BY-NC 4.0</a:t>
            </a:r>
            <a:r>
              <a:rPr lang="en-US" sz="2000" dirty="0"/>
              <a:t>.</a:t>
            </a:r>
          </a:p>
          <a:p>
            <a:pPr lvl="0"/>
            <a:r>
              <a:rPr lang="en-US" sz="2000" dirty="0"/>
              <a:t>This project is sponsored by </a:t>
            </a:r>
            <a:r>
              <a:rPr lang="en-US" sz="2000" dirty="0">
                <a:hlinkClick r:id="rId6"/>
              </a:rPr>
              <a:t>ASCCC OERI</a:t>
            </a:r>
            <a:r>
              <a:rPr lang="en-US" sz="2000" dirty="0"/>
              <a:t>.</a:t>
            </a:r>
          </a:p>
          <a:p>
            <a:endParaRPr lang="en-US" sz="1600" dirty="0"/>
          </a:p>
        </p:txBody>
      </p:sp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685620" y="764373"/>
            <a:ext cx="3976603" cy="1600200"/>
          </a:xfrm>
          <a:prstGeom prst="rect">
            <a:avLst/>
          </a:prstGeom>
        </p:spPr>
        <p:txBody>
          <a:bodyPr spcFirstLastPara="1" lIns="121875" tIns="60925" rIns="121875" bIns="609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sz="3200" dirty="0"/>
              <a:t>Attributions and Licensing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A659F0-D0B6-D748-B73C-AE46F959B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1" indent="-285750">
              <a:spcBef>
                <a:spcPts val="680"/>
              </a:spcBef>
              <a:buClr>
                <a:schemeClr val="dk1"/>
              </a:buClr>
              <a:buSzPts val="3400"/>
              <a:buFont typeface="Century Gothic"/>
              <a:buChar char="•"/>
            </a:pPr>
            <a:r>
              <a:rPr lang="en-US" sz="360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Writing as a tool for slow thinking</a:t>
            </a:r>
          </a:p>
          <a:p>
            <a:pPr marL="285750" lvl="1" indent="-285750">
              <a:spcBef>
                <a:spcPts val="680"/>
              </a:spcBef>
              <a:buClr>
                <a:schemeClr val="dk1"/>
              </a:buClr>
              <a:buSzPts val="3400"/>
              <a:buFont typeface="Century Gothic"/>
              <a:buChar char="•"/>
            </a:pPr>
            <a:r>
              <a:rPr lang="en-US" sz="360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Applications: </a:t>
            </a:r>
          </a:p>
          <a:p>
            <a:pPr marL="742813" lvl="2" indent="-285750">
              <a:spcBef>
                <a:spcPts val="680"/>
              </a:spcBef>
              <a:buClr>
                <a:schemeClr val="dk1"/>
              </a:buClr>
              <a:buSzPts val="3400"/>
              <a:buFont typeface="Century Gothic"/>
              <a:buChar char="•"/>
            </a:pPr>
            <a:r>
              <a:rPr lang="en-US" sz="340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College</a:t>
            </a:r>
          </a:p>
          <a:p>
            <a:pPr marL="742813" lvl="2" indent="-285750">
              <a:spcBef>
                <a:spcPts val="680"/>
              </a:spcBef>
              <a:buClr>
                <a:schemeClr val="dk1"/>
              </a:buClr>
              <a:buSzPts val="3400"/>
              <a:buFont typeface="Century Gothic"/>
              <a:buChar char="•"/>
            </a:pPr>
            <a:r>
              <a:rPr lang="en-US" sz="340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Career </a:t>
            </a:r>
          </a:p>
          <a:p>
            <a:pPr marL="742813" lvl="2" indent="-285750">
              <a:spcBef>
                <a:spcPts val="680"/>
              </a:spcBef>
              <a:buClr>
                <a:schemeClr val="dk1"/>
              </a:buClr>
              <a:buSzPts val="3400"/>
              <a:buFont typeface="Century Gothic"/>
              <a:buChar char="•"/>
            </a:pPr>
            <a:r>
              <a:rPr lang="en-US" sz="340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Political empowerment</a:t>
            </a:r>
          </a:p>
          <a:p>
            <a:pPr marL="742813" lvl="2" indent="-285750">
              <a:spcBef>
                <a:spcPts val="680"/>
              </a:spcBef>
              <a:buClr>
                <a:schemeClr val="dk1"/>
              </a:buClr>
              <a:buSzPts val="3400"/>
              <a:buFont typeface="Century Gothic"/>
              <a:buChar char="•"/>
            </a:pPr>
            <a:r>
              <a:rPr lang="en-US" sz="340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Life decisions</a:t>
            </a:r>
          </a:p>
          <a:p>
            <a:endParaRPr lang="en-US"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l" defTabSz="914400">
              <a:buClr>
                <a:schemeClr val="dk1"/>
              </a:buClr>
              <a:buSzPts val="4400"/>
            </a:pPr>
            <a:r>
              <a:rPr lang="en-US" sz="4000" b="1" cap="none" dirty="0">
                <a:ea typeface="Century Gothic"/>
                <a:cs typeface="Century Gothic"/>
                <a:sym typeface="Century Gothic"/>
              </a:rPr>
              <a:t>Why Study Argument?</a:t>
            </a:r>
            <a:endParaRPr lang="en-US" sz="4000" b="1" kern="1200" cap="all" baseline="0" dirty="0"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B7626C8E-FB50-4909-8D9D-09E34A8DB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441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003653-E4B8-C142-A210-E1F1DCD752F7}"/>
              </a:ext>
            </a:extLst>
          </p:cNvPr>
          <p:cNvSpPr txBox="1"/>
          <p:nvPr/>
        </p:nvSpPr>
        <p:spPr>
          <a:xfrm>
            <a:off x="6572250" y="6858000"/>
            <a:ext cx="5472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Image by </a:t>
            </a:r>
            <a:r>
              <a:rPr lang="en-US" sz="1000" dirty="0">
                <a:hlinkClick r:id="rId4"/>
              </a:rPr>
              <a:t>OpenClipart-Vectors</a:t>
            </a:r>
            <a:r>
              <a:rPr lang="en-US" sz="1000" dirty="0"/>
              <a:t> from </a:t>
            </a:r>
            <a:r>
              <a:rPr lang="en-US" sz="1000" dirty="0">
                <a:hlinkClick r:id="rId5"/>
              </a:rPr>
              <a:t>Pixabay</a:t>
            </a:r>
            <a:r>
              <a:rPr lang="en-US" sz="1000" dirty="0"/>
              <a:t> under the </a:t>
            </a:r>
            <a:r>
              <a:rPr lang="en-US" sz="1000" dirty="0">
                <a:hlinkClick r:id="rId6" tooltip="http://www.pixabay.com/license"/>
              </a:rPr>
              <a:t>Pixabay License</a:t>
            </a:r>
            <a:r>
              <a:rPr lang="en-US" sz="1000" dirty="0"/>
              <a:t>.</a:t>
            </a:r>
            <a:endParaRPr lang="en-US" sz="1000"/>
          </a:p>
        </p:txBody>
      </p:sp>
      <p:pic>
        <p:nvPicPr>
          <p:cNvPr id="5" name="Picture 4" descr="Tortoise and hare in silhouette">
            <a:extLst>
              <a:ext uri="{FF2B5EF4-FFF2-40B4-BE49-F238E27FC236}">
                <a16:creationId xmlns:a16="http://schemas.microsoft.com/office/drawing/2014/main" id="{086FE38A-8F6C-EB47-918D-0151C5C33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190" y="2571401"/>
            <a:ext cx="3644013" cy="1822006"/>
          </a:xfrm>
          <a:prstGeom prst="rect">
            <a:avLst/>
          </a:prstGeom>
        </p:spPr>
      </p:pic>
      <p:sp>
        <p:nvSpPr>
          <p:cNvPr id="115" name="Google Shape;115;p5"/>
          <p:cNvSpPr txBox="1">
            <a:spLocks noGrp="1"/>
          </p:cNvSpPr>
          <p:nvPr>
            <p:ph type="body" idx="1"/>
          </p:nvPr>
        </p:nvSpPr>
        <p:spPr>
          <a:xfrm>
            <a:off x="619598" y="2937515"/>
            <a:ext cx="6830821" cy="402412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285750" lvl="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Fast thinking: quick reactions and snap judgments.</a:t>
            </a:r>
          </a:p>
          <a:p>
            <a:pPr marL="285750" lvl="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Fast thinking only gets us so far and often gets us into trouble. </a:t>
            </a:r>
          </a:p>
          <a:p>
            <a:pPr marL="28575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Slow thinking: Reading, writing, and revising help us get clearer about our own ideas and those of others.</a:t>
            </a:r>
          </a:p>
          <a:p>
            <a:pPr marL="285750" lvl="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Slow thinking helps us overcome biases and blind spots.</a:t>
            </a:r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619598" y="1507328"/>
            <a:ext cx="6830821" cy="129302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r" defTabSz="914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4000" dirty="0"/>
              <a:t>Fast and Slow Thinking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sz="half" idx="2"/>
          </p:nvPr>
        </p:nvSpPr>
        <p:spPr>
          <a:xfrm>
            <a:off x="804672" y="2071688"/>
            <a:ext cx="10853927" cy="467201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lvl="0" defTabSz="91440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000" i="1" dirty="0"/>
              <a:t>How Arguments Work </a:t>
            </a:r>
            <a:r>
              <a:rPr lang="en-US" sz="2000" dirty="0"/>
              <a:t>is meant as a guide to help students join academic conversations by moving through a series of steps. These steps range from understanding and describing others' arguments, to deciding whether or to what extent we agree, to articulating our own points in response.</a:t>
            </a:r>
          </a:p>
          <a:p>
            <a:pPr marL="0" lvl="0" indent="-228600" defTabSz="914400">
              <a:spcBef>
                <a:spcPts val="186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These steps match up with the following typical college writing assignments:</a:t>
            </a:r>
          </a:p>
          <a:p>
            <a:pPr marL="304747" lvl="0" indent="-228600" defTabSz="914400">
              <a:spcBef>
                <a:spcPts val="186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Summaries describe the ideas in an argument we have read.</a:t>
            </a:r>
          </a:p>
          <a:p>
            <a:pPr marL="304747" lvl="0" indent="-228600" defTabSz="914400">
              <a:spcBef>
                <a:spcPts val="186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Assessments offer a judgment on how strong the argument is.</a:t>
            </a:r>
          </a:p>
          <a:p>
            <a:pPr marL="304747" lvl="0" indent="-228600" defTabSz="914400">
              <a:spcBef>
                <a:spcPts val="186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Response papers make recommendations in response to the strengths or weaknesses of the argument.</a:t>
            </a:r>
          </a:p>
          <a:p>
            <a:pPr marL="304747" lvl="0" indent="-228600" defTabSz="914400">
              <a:spcBef>
                <a:spcPts val="186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Research-based arguments describe and assess multiple sources in order to arrive at a new perspective.</a:t>
            </a:r>
          </a:p>
          <a:p>
            <a:pPr marL="304747" lvl="0" indent="-228600" defTabSz="914400">
              <a:spcBef>
                <a:spcPts val="186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4089441" y="764372"/>
            <a:ext cx="7432134" cy="143228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r" defTabSz="914400"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4000" b="1" dirty="0"/>
              <a:t>Overview of the text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>
            <a:extLst>
              <a:ext uri="{FF2B5EF4-FFF2-40B4-BE49-F238E27FC236}">
                <a16:creationId xmlns:a16="http://schemas.microsoft.com/office/drawing/2014/main" id="{C0DABE73-66EA-42B0-AB0A-9FB1C0AD7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550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36C8DBA-D7B5-4A9A-845B-43FBEA62A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30"/>
          <a:stretch/>
        </p:blipFill>
        <p:spPr>
          <a:xfrm rot="16200000">
            <a:off x="-1267469" y="2189085"/>
            <a:ext cx="6860373" cy="2482203"/>
          </a:xfrm>
          <a:prstGeom prst="rect">
            <a:avLst/>
          </a:prstGeom>
        </p:spPr>
      </p:pic>
      <p:sp>
        <p:nvSpPr>
          <p:cNvPr id="115" name="Google Shape;115;p5"/>
          <p:cNvSpPr txBox="1">
            <a:spLocks noGrp="1"/>
          </p:cNvSpPr>
          <p:nvPr>
            <p:ph type="body" idx="1"/>
          </p:nvPr>
        </p:nvSpPr>
        <p:spPr>
          <a:xfrm>
            <a:off x="4089441" y="2628900"/>
            <a:ext cx="7452136" cy="358978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285750" lvl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Gerald Graff and Cathy Birkenstein's popular text </a:t>
            </a:r>
            <a:r>
              <a:rPr lang="en-US" sz="2400" i="1" dirty="0"/>
              <a:t>They Say I Say: The Moves That Matter in Academic Writing</a:t>
            </a:r>
            <a:r>
              <a:rPr lang="en-US" sz="2400" dirty="0"/>
              <a:t> states, "What makes writers masters of their trade is...their mastery of an inventory of basic moves that they probably picked up by reading a wide range of other accomplished writers."</a:t>
            </a:r>
          </a:p>
          <a:p>
            <a:pPr marL="285750" lvl="0" defTabSz="9144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This book looks at practical argumentative strategies and template phrases for the most common kinds of college writing assignments.</a:t>
            </a:r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089441" y="764372"/>
            <a:ext cx="7432134" cy="143228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r" defTabSz="914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4000" dirty="0"/>
              <a:t>A how-to approach</a:t>
            </a:r>
          </a:p>
        </p:txBody>
      </p:sp>
    </p:spTree>
    <p:extLst>
      <p:ext uri="{BB962C8B-B14F-4D97-AF65-F5344CB8AC3E}">
        <p14:creationId xmlns:p14="http://schemas.microsoft.com/office/powerpoint/2010/main" val="1226105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2F9B47-8BE9-A749-BF45-8EA76BF565DA}"/>
              </a:ext>
            </a:extLst>
          </p:cNvPr>
          <p:cNvSpPr txBox="1"/>
          <p:nvPr/>
        </p:nvSpPr>
        <p:spPr>
          <a:xfrm>
            <a:off x="6829425" y="5872163"/>
            <a:ext cx="4886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by </a:t>
            </a:r>
            <a:r>
              <a:rPr lang="en-US" sz="1000" dirty="0">
                <a:hlinkClick r:id="rId3"/>
              </a:rPr>
              <a:t>Brooke Cagle</a:t>
            </a:r>
            <a:r>
              <a:rPr lang="en-US" sz="1000" dirty="0"/>
              <a:t> on </a:t>
            </a:r>
            <a:r>
              <a:rPr lang="en-US" sz="1000" dirty="0">
                <a:hlinkClick r:id="rId4"/>
              </a:rPr>
              <a:t>Unsplash</a:t>
            </a:r>
            <a:r>
              <a:rPr lang="en-US" sz="1000" dirty="0"/>
              <a:t> under the </a:t>
            </a:r>
            <a:r>
              <a:rPr lang="en-US" sz="1000" dirty="0" err="1">
                <a:hlinkClick r:id="rId5"/>
              </a:rPr>
              <a:t>Unsplash</a:t>
            </a:r>
            <a:r>
              <a:rPr lang="en-US" sz="1000" dirty="0">
                <a:hlinkClick r:id="rId5"/>
              </a:rPr>
              <a:t> License</a:t>
            </a:r>
            <a:r>
              <a:rPr lang="en-US" sz="1000" dirty="0"/>
              <a:t>.</a:t>
            </a:r>
          </a:p>
        </p:txBody>
      </p:sp>
      <p:pic>
        <p:nvPicPr>
          <p:cNvPr id="3" name="Picture 2" descr="A group of people sitting at a table with laptops, all laughing and looking at each other.">
            <a:extLst>
              <a:ext uri="{FF2B5EF4-FFF2-40B4-BE49-F238E27FC236}">
                <a16:creationId xmlns:a16="http://schemas.microsoft.com/office/drawing/2014/main" id="{690C1DE3-F6E6-6E41-A601-09D967074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116" y="2347257"/>
            <a:ext cx="5287865" cy="3524906"/>
          </a:xfrm>
          <a:prstGeom prst="rect">
            <a:avLst/>
          </a:prstGeom>
        </p:spPr>
      </p:pic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677156" y="2194560"/>
            <a:ext cx="5815085" cy="402412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indent="-228600" defTabSz="914400">
              <a:buSzPts val="2100"/>
              <a:buFont typeface="Arial" panose="020B0604020202020204" pitchFamily="34" charset="0"/>
              <a:buChar char="•"/>
            </a:pPr>
            <a:r>
              <a:rPr lang="en-US" dirty="0"/>
              <a:t>Name?</a:t>
            </a:r>
          </a:p>
          <a:p>
            <a:pPr indent="-228600" defTabSz="914400">
              <a:buSzPts val="2100"/>
              <a:buFont typeface="Arial" panose="020B0604020202020204" pitchFamily="34" charset="0"/>
              <a:buChar char="•"/>
            </a:pPr>
            <a:r>
              <a:rPr lang="en-US" dirty="0"/>
              <a:t>What’s one time recently you used fast thinking?</a:t>
            </a:r>
          </a:p>
          <a:p>
            <a:pPr indent="-228600" defTabSz="914400">
              <a:buSzPts val="2100"/>
              <a:buFont typeface="Arial" panose="020B0604020202020204" pitchFamily="34" charset="0"/>
              <a:buChar char="•"/>
            </a:pPr>
            <a:r>
              <a:rPr lang="en-US" dirty="0"/>
              <a:t>What’s one time recently you used slow thinking?</a:t>
            </a:r>
          </a:p>
          <a:p>
            <a:pPr marL="0" indent="-228600" defTabSz="9144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Further discussion:</a:t>
            </a:r>
          </a:p>
          <a:p>
            <a:pPr indent="-228600" defTabSz="914400">
              <a:spcBef>
                <a:spcPts val="1600"/>
              </a:spcBef>
              <a:buSzPts val="2100"/>
              <a:buFont typeface="Arial" panose="020B0604020202020204" pitchFamily="34" charset="0"/>
              <a:buChar char="•"/>
            </a:pPr>
            <a:r>
              <a:rPr lang="en-US" dirty="0"/>
              <a:t>Are there times or areas of your life in which you’d like to do more slow thinking? Why?  How could it help?</a:t>
            </a:r>
          </a:p>
          <a:p>
            <a:pPr indent="-228600" defTabSz="914400">
              <a:buSzPts val="2100"/>
              <a:buFont typeface="Arial" panose="020B0604020202020204" pitchFamily="34" charset="0"/>
              <a:buChar char="•"/>
            </a:pPr>
            <a:r>
              <a:rPr lang="en-US" dirty="0"/>
              <a:t>Do you ever use reading and writing as part of a slow thinking process?</a:t>
            </a:r>
          </a:p>
          <a:p>
            <a:pPr marL="0" indent="-228600" defTabSz="91440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2894845" y="764373"/>
            <a:ext cx="8608358" cy="129302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400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Breakout group discussion questions</a:t>
            </a:r>
          </a:p>
        </p:txBody>
      </p:sp>
    </p:spTree>
    <p:extLst>
      <p:ext uri="{BB962C8B-B14F-4D97-AF65-F5344CB8AC3E}">
        <p14:creationId xmlns:p14="http://schemas.microsoft.com/office/powerpoint/2010/main" val="156055743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{DC4DEC9C-2323-2741-8857-33576C095C63}tf10001079</Template>
  <TotalTime>1134</TotalTime>
  <Words>433</Words>
  <Application>Microsoft Macintosh PowerPoint</Application>
  <PresentationFormat>Custom</PresentationFormat>
  <Paragraphs>38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Vapor Trail</vt:lpstr>
      <vt:lpstr>How Arguments Work:  A Guide to writing and analyzing texts in college </vt:lpstr>
      <vt:lpstr>Attributions and Licensing</vt:lpstr>
      <vt:lpstr>Why Study Argument?</vt:lpstr>
      <vt:lpstr>Fast and Slow Thinking</vt:lpstr>
      <vt:lpstr>Overview of the text</vt:lpstr>
      <vt:lpstr>A how-to approach</vt:lpstr>
      <vt:lpstr>Breakout group discussion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Arguments Work</dc:title>
  <dc:creator>Peterkin, Natalie L</dc:creator>
  <cp:lastModifiedBy>Anna Mills</cp:lastModifiedBy>
  <cp:revision>7</cp:revision>
  <dcterms:created xsi:type="dcterms:W3CDTF">2021-06-21T21:29:50Z</dcterms:created>
  <dcterms:modified xsi:type="dcterms:W3CDTF">2022-02-11T21:01:53Z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